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9" r:id="rId1"/>
  </p:sldMasterIdLst>
  <p:notesMasterIdLst>
    <p:notesMasterId r:id="rId13"/>
  </p:notesMasterIdLst>
  <p:handoutMasterIdLst>
    <p:handoutMasterId r:id="rId14"/>
  </p:handoutMasterIdLst>
  <p:sldIdLst>
    <p:sldId id="272" r:id="rId2"/>
    <p:sldId id="276" r:id="rId3"/>
    <p:sldId id="501" r:id="rId4"/>
    <p:sldId id="502" r:id="rId5"/>
    <p:sldId id="503" r:id="rId6"/>
    <p:sldId id="504" r:id="rId7"/>
    <p:sldId id="505" r:id="rId8"/>
    <p:sldId id="506" r:id="rId9"/>
    <p:sldId id="513" r:id="rId10"/>
    <p:sldId id="514" r:id="rId11"/>
    <p:sldId id="508" r:id="rId12"/>
  </p:sldIdLst>
  <p:sldSz cx="12192000" cy="6858000"/>
  <p:notesSz cx="6858000" cy="9144000"/>
  <p:embeddedFontLst>
    <p:embeddedFont>
      <p:font typeface="Helvetica" panose="020B0604020202020204" pitchFamily="34" charset="0"/>
      <p:regular r:id="rId15"/>
      <p:bold r:id="rId16"/>
      <p:italic r:id="rId17"/>
      <p:boldItalic r:id="rId18"/>
    </p:embeddedFont>
    <p:embeddedFont>
      <p:font typeface="Tisa Offc Serif Pro" panose="02010504030101020102" pitchFamily="2"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Wright" initials="LW" lastIdx="1" clrIdx="0">
    <p:extLst>
      <p:ext uri="{19B8F6BF-5375-455C-9EA6-DF929625EA0E}">
        <p15:presenceInfo xmlns:p15="http://schemas.microsoft.com/office/powerpoint/2012/main" userId="S::Laura@vplc.org::bcc26786-1f3b-401a-a131-85c552615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5CC"/>
    <a:srgbClr val="00A2D3"/>
    <a:srgbClr val="376B93"/>
    <a:srgbClr val="441D61"/>
    <a:srgbClr val="5AA144"/>
    <a:srgbClr val="D9E8C8"/>
    <a:srgbClr val="FDB94D"/>
    <a:srgbClr val="CB4620"/>
    <a:srgbClr val="7152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5761" autoAdjust="0"/>
  </p:normalViewPr>
  <p:slideViewPr>
    <p:cSldViewPr snapToGrid="0" snapToObjects="1">
      <p:cViewPr varScale="1">
        <p:scale>
          <a:sx n="79" d="100"/>
          <a:sy n="79" d="100"/>
        </p:scale>
        <p:origin x="763" y="77"/>
      </p:cViewPr>
      <p:guideLst>
        <p:guide orient="horz" pos="2160"/>
        <p:guide pos="3840"/>
      </p:guideLst>
    </p:cSldViewPr>
  </p:slideViewPr>
  <p:outlineViewPr>
    <p:cViewPr>
      <p:scale>
        <a:sx n="33" d="100"/>
        <a:sy n="33" d="100"/>
      </p:scale>
      <p:origin x="0" y="-4757"/>
    </p:cViewPr>
  </p:outlineViewPr>
  <p:notesTextViewPr>
    <p:cViewPr>
      <p:scale>
        <a:sx n="1" d="1"/>
        <a:sy n="1" d="1"/>
      </p:scale>
      <p:origin x="0" y="0"/>
    </p:cViewPr>
  </p:notesTextViewPr>
  <p:notesViewPr>
    <p:cSldViewPr snapToGrid="0" snapToObjects="1">
      <p:cViewPr varScale="1">
        <p:scale>
          <a:sx n="67" d="100"/>
          <a:sy n="67" d="100"/>
        </p:scale>
        <p:origin x="247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398D13-DD3A-324E-B83D-C91EB9432D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D03FD8-499F-F243-B5AD-9D29E9FE78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B11C08-3426-C84D-AA81-8B764C7540ED}" type="datetimeFigureOut">
              <a:rPr lang="en-US" smtClean="0"/>
              <a:t>7/8/2024</a:t>
            </a:fld>
            <a:endParaRPr lang="en-US"/>
          </a:p>
        </p:txBody>
      </p:sp>
      <p:sp>
        <p:nvSpPr>
          <p:cNvPr id="4" name="Footer Placeholder 3">
            <a:extLst>
              <a:ext uri="{FF2B5EF4-FFF2-40B4-BE49-F238E27FC236}">
                <a16:creationId xmlns:a16="http://schemas.microsoft.com/office/drawing/2014/main" id="{BC568AE6-E104-DB45-987A-C0D48C820B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FBEA41-189E-DB42-80F8-06AC9AAD3F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8EF60E-18C9-3442-B969-42940B4F781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5E121E-CA02-084B-80B9-FE5688E215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FEB7DD1-31F9-1948-AF38-2C5A684F312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5C546-8C7C-9D47-AE7D-00EC6BD4772E}" type="datetimeFigureOut">
              <a:rPr lang="en-US" smtClean="0"/>
              <a:t>7/8/2024</a:t>
            </a:fld>
            <a:endParaRPr lang="en-US"/>
          </a:p>
        </p:txBody>
      </p:sp>
      <p:sp>
        <p:nvSpPr>
          <p:cNvPr id="4" name="Slide Image Placeholder 3">
            <a:extLst>
              <a:ext uri="{FF2B5EF4-FFF2-40B4-BE49-F238E27FC236}">
                <a16:creationId xmlns:a16="http://schemas.microsoft.com/office/drawing/2014/main" id="{5772838E-F9A4-2A40-B0E4-40AA464A185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FE1986FB-DAA2-B74E-A473-656CF38C1D2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361F715-203B-414F-9270-864F8BD34E9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2E69D878-FEF4-B548-AA95-C6CA367CED6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EBDE9-1155-8446-A5E8-D2268FF4C44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10.emf"/><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8BB250-9F81-2C40-B8BB-E59B65094D13}"/>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950587AA-A68A-2540-8F33-614744D2518E}"/>
              </a:ext>
            </a:extLst>
          </p:cNvPr>
          <p:cNvSpPr>
            <a:spLocks noGrp="1"/>
          </p:cNvSpPr>
          <p:nvPr>
            <p:ph type="ftr" sz="quarter" idx="11"/>
          </p:nvPr>
        </p:nvSpPr>
        <p:spPr/>
        <p:txBody>
          <a:bodyPr/>
          <a:lstStyle/>
          <a:p>
            <a:r>
              <a:rPr lang="en-US"/>
              <a:t>TENANT RIGHTS &amp; RESOURCES</a:t>
            </a:r>
            <a:endParaRPr lang="en-US" dirty="0"/>
          </a:p>
        </p:txBody>
      </p:sp>
      <p:pic>
        <p:nvPicPr>
          <p:cNvPr id="5" name="Picture Placeholder 8">
            <a:extLst>
              <a:ext uri="{FF2B5EF4-FFF2-40B4-BE49-F238E27FC236}">
                <a16:creationId xmlns:a16="http://schemas.microsoft.com/office/drawing/2014/main" id="{8DCDFA93-33D4-EB40-BE52-C07FE5F5D9A8}"/>
              </a:ext>
            </a:extLst>
          </p:cNvPr>
          <p:cNvPicPr>
            <a:picLocks noChangeAspect="1"/>
          </p:cNvPicPr>
          <p:nvPr userDrawn="1"/>
        </p:nvPicPr>
        <p:blipFill>
          <a:blip r:embed="rId2"/>
          <a:srcRect t="3664" b="3664"/>
          <a:stretch>
            <a:fillRect/>
          </a:stretch>
        </p:blipFill>
        <p:spPr>
          <a:xfrm>
            <a:off x="0" y="1"/>
            <a:ext cx="3200400" cy="6343650"/>
          </a:xfrm>
          <a:prstGeom prst="rect">
            <a:avLst/>
          </a:prstGeom>
        </p:spPr>
      </p:pic>
      <p:pic>
        <p:nvPicPr>
          <p:cNvPr id="9" name="Picture 8">
            <a:extLst>
              <a:ext uri="{FF2B5EF4-FFF2-40B4-BE49-F238E27FC236}">
                <a16:creationId xmlns:a16="http://schemas.microsoft.com/office/drawing/2014/main" id="{16F8C3A4-4839-8B46-9AE9-8EBF6E51CF2B}"/>
              </a:ext>
            </a:extLst>
          </p:cNvPr>
          <p:cNvPicPr>
            <a:picLocks noChangeAspect="1"/>
          </p:cNvPicPr>
          <p:nvPr userDrawn="1"/>
        </p:nvPicPr>
        <p:blipFill>
          <a:blip r:embed="rId3"/>
          <a:stretch>
            <a:fillRect/>
          </a:stretch>
        </p:blipFill>
        <p:spPr>
          <a:xfrm>
            <a:off x="4135783" y="702238"/>
            <a:ext cx="63500" cy="1054100"/>
          </a:xfrm>
          <a:prstGeom prst="rect">
            <a:avLst/>
          </a:prstGeom>
        </p:spPr>
      </p:pic>
      <p:sp>
        <p:nvSpPr>
          <p:cNvPr id="11" name="Text Placeholder 28">
            <a:extLst>
              <a:ext uri="{FF2B5EF4-FFF2-40B4-BE49-F238E27FC236}">
                <a16:creationId xmlns:a16="http://schemas.microsoft.com/office/drawing/2014/main" id="{8A14E11C-9D89-BD4A-BC1E-F40A71DED2DF}"/>
              </a:ext>
            </a:extLst>
          </p:cNvPr>
          <p:cNvSpPr>
            <a:spLocks noGrp="1"/>
          </p:cNvSpPr>
          <p:nvPr>
            <p:ph type="body" sz="quarter" idx="26" hasCustomPrompt="1"/>
          </p:nvPr>
        </p:nvSpPr>
        <p:spPr>
          <a:xfrm>
            <a:off x="4423201" y="687490"/>
            <a:ext cx="5458217" cy="461963"/>
          </a:xfrm>
        </p:spPr>
        <p:txBody>
          <a:bodyPr>
            <a:noAutofit/>
          </a:bodyPr>
          <a:lstStyle>
            <a:lvl1pPr>
              <a:defRPr sz="3100" b="1" cap="all" baseline="0">
                <a:solidFill>
                  <a:srgbClr val="376B93"/>
                </a:solidFill>
              </a:defRPr>
            </a:lvl1pPr>
          </a:lstStyle>
          <a:p>
            <a:pPr lvl="0"/>
            <a:r>
              <a:rPr lang="en-US" dirty="0"/>
              <a:t>OUR COMPANY VALUES</a:t>
            </a:r>
          </a:p>
        </p:txBody>
      </p:sp>
      <p:sp>
        <p:nvSpPr>
          <p:cNvPr id="12" name="Text Placeholder 30">
            <a:extLst>
              <a:ext uri="{FF2B5EF4-FFF2-40B4-BE49-F238E27FC236}">
                <a16:creationId xmlns:a16="http://schemas.microsoft.com/office/drawing/2014/main" id="{65B39A4D-07F9-5A4B-951B-123134DC0DC0}"/>
              </a:ext>
            </a:extLst>
          </p:cNvPr>
          <p:cNvSpPr>
            <a:spLocks noGrp="1"/>
          </p:cNvSpPr>
          <p:nvPr>
            <p:ph type="body" sz="quarter" idx="27" hasCustomPrompt="1"/>
          </p:nvPr>
        </p:nvSpPr>
        <p:spPr>
          <a:xfrm>
            <a:off x="4433097" y="1202611"/>
            <a:ext cx="5458217" cy="280988"/>
          </a:xfrm>
        </p:spPr>
        <p:txBody>
          <a:bodyPr>
            <a:normAutofit/>
          </a:bodyPr>
          <a:lstStyle>
            <a:lvl1pPr>
              <a:defRPr sz="1200" b="0" i="0" cap="all" baseline="0">
                <a:solidFill>
                  <a:srgbClr val="376B93"/>
                </a:solidFill>
                <a:latin typeface="Calibri" panose="020F0502020204030204" pitchFamily="34" charset="0"/>
                <a:cs typeface="Calibri" panose="020F0502020204030204" pitchFamily="34" charset="0"/>
              </a:defRPr>
            </a:lvl1pPr>
          </a:lstStyle>
          <a:p>
            <a:pPr lvl="0"/>
            <a:r>
              <a:rPr lang="en-US" dirty="0"/>
              <a:t>WRITE SOMETHING HERE</a:t>
            </a:r>
          </a:p>
        </p:txBody>
      </p:sp>
      <p:sp>
        <p:nvSpPr>
          <p:cNvPr id="13" name="Text Placeholder 11">
            <a:extLst>
              <a:ext uri="{FF2B5EF4-FFF2-40B4-BE49-F238E27FC236}">
                <a16:creationId xmlns:a16="http://schemas.microsoft.com/office/drawing/2014/main" id="{BC846B9D-AFD2-544D-B99A-332C9975CD57}"/>
              </a:ext>
            </a:extLst>
          </p:cNvPr>
          <p:cNvSpPr>
            <a:spLocks noGrp="1"/>
          </p:cNvSpPr>
          <p:nvPr>
            <p:ph type="body" sz="quarter" idx="14" hasCustomPrompt="1"/>
          </p:nvPr>
        </p:nvSpPr>
        <p:spPr>
          <a:xfrm>
            <a:off x="4423201" y="2444237"/>
            <a:ext cx="3541282" cy="451184"/>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14" name="Text Placeholder 13">
            <a:extLst>
              <a:ext uri="{FF2B5EF4-FFF2-40B4-BE49-F238E27FC236}">
                <a16:creationId xmlns:a16="http://schemas.microsoft.com/office/drawing/2014/main" id="{43CD7336-626E-4349-8955-E33CD2ECC6DC}"/>
              </a:ext>
            </a:extLst>
          </p:cNvPr>
          <p:cNvSpPr>
            <a:spLocks noGrp="1"/>
          </p:cNvSpPr>
          <p:nvPr>
            <p:ph type="body" sz="quarter" idx="15" hasCustomPrompt="1"/>
          </p:nvPr>
        </p:nvSpPr>
        <p:spPr>
          <a:xfrm>
            <a:off x="4423198" y="2829104"/>
            <a:ext cx="6333698" cy="2408641"/>
          </a:xfrm>
        </p:spPr>
        <p:txBody>
          <a:bodyPr>
            <a:normAutofit/>
          </a:bodyPr>
          <a:lstStyle>
            <a:lvl1pPr>
              <a:lnSpc>
                <a:spcPct val="150000"/>
              </a:lnSpc>
              <a:spcBef>
                <a:spcPts val="0"/>
              </a:spcBef>
              <a:defRPr sz="1400" b="0" i="0">
                <a:latin typeface="Calibri" panose="020F0502020204030204" pitchFamily="34" charset="0"/>
                <a:cs typeface="Calibri" panose="020F0502020204030204" pitchFamily="34" charset="0"/>
              </a:defRPr>
            </a:lvl1pPr>
          </a:lstStyle>
          <a:p>
            <a:pP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p>
          <a:p>
            <a:pPr>
              <a:lnSpc>
                <a:spcPct val="120000"/>
              </a:lnSpc>
            </a:pPr>
            <a:endParaRPr lang="en-US" sz="1400" dirty="0">
              <a:latin typeface="TisaSansPro" panose="020B0504020101010102" pitchFamily="34" charset="77"/>
              <a:cs typeface="TisaSansPro" panose="020B0504020101010102" pitchFamily="34" charset="77"/>
            </a:endParaRPr>
          </a:p>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luptatum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zzril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delenit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augue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duis</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feugait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a:t>
            </a:r>
          </a:p>
        </p:txBody>
      </p:sp>
    </p:spTree>
    <p:extLst>
      <p:ext uri="{BB962C8B-B14F-4D97-AF65-F5344CB8AC3E}">
        <p14:creationId xmlns:p14="http://schemas.microsoft.com/office/powerpoint/2010/main" val="100480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EE5149-3F3E-4B49-B756-FCA8C213D947}"/>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D565F4EE-17CE-674D-957F-6496E9DAF722}"/>
              </a:ext>
            </a:extLst>
          </p:cNvPr>
          <p:cNvSpPr>
            <a:spLocks noGrp="1"/>
          </p:cNvSpPr>
          <p:nvPr>
            <p:ph type="ftr" sz="quarter" idx="11"/>
          </p:nvPr>
        </p:nvSpPr>
        <p:spPr/>
        <p:txBody>
          <a:bodyPr/>
          <a:lstStyle/>
          <a:p>
            <a:r>
              <a:rPr lang="en-US"/>
              <a:t>TENANT RIGHTS &amp; RESOURCES</a:t>
            </a:r>
            <a:endParaRPr lang="en-US" dirty="0"/>
          </a:p>
        </p:txBody>
      </p:sp>
      <p:pic>
        <p:nvPicPr>
          <p:cNvPr id="7" name="Picture 6">
            <a:extLst>
              <a:ext uri="{FF2B5EF4-FFF2-40B4-BE49-F238E27FC236}">
                <a16:creationId xmlns:a16="http://schemas.microsoft.com/office/drawing/2014/main" id="{5BFF6B02-50A0-E448-9C23-9BD4B4BE92D8}"/>
              </a:ext>
            </a:extLst>
          </p:cNvPr>
          <p:cNvPicPr>
            <a:picLocks noChangeAspect="1"/>
          </p:cNvPicPr>
          <p:nvPr userDrawn="1"/>
        </p:nvPicPr>
        <p:blipFill>
          <a:blip r:embed="rId2"/>
          <a:stretch>
            <a:fillRect/>
          </a:stretch>
        </p:blipFill>
        <p:spPr>
          <a:xfrm>
            <a:off x="1011460" y="701756"/>
            <a:ext cx="63500" cy="1054100"/>
          </a:xfrm>
          <a:prstGeom prst="rect">
            <a:avLst/>
          </a:prstGeom>
        </p:spPr>
      </p:pic>
      <p:sp>
        <p:nvSpPr>
          <p:cNvPr id="9" name="Text Placeholder 28">
            <a:extLst>
              <a:ext uri="{FF2B5EF4-FFF2-40B4-BE49-F238E27FC236}">
                <a16:creationId xmlns:a16="http://schemas.microsoft.com/office/drawing/2014/main" id="{F338A8F4-CDC8-0246-9813-E32EC0729484}"/>
              </a:ext>
            </a:extLst>
          </p:cNvPr>
          <p:cNvSpPr>
            <a:spLocks noGrp="1"/>
          </p:cNvSpPr>
          <p:nvPr>
            <p:ph type="body" sz="quarter" idx="26" hasCustomPrompt="1"/>
          </p:nvPr>
        </p:nvSpPr>
        <p:spPr>
          <a:xfrm>
            <a:off x="1279014" y="689157"/>
            <a:ext cx="7003200" cy="1066699"/>
          </a:xfrm>
        </p:spPr>
        <p:txBody>
          <a:bodyPr>
            <a:noAutofit/>
          </a:bodyPr>
          <a:lstStyle>
            <a:lvl1pPr>
              <a:lnSpc>
                <a:spcPct val="100000"/>
              </a:lnSpc>
              <a:spcBef>
                <a:spcPts val="0"/>
              </a:spcBef>
              <a:defRPr sz="3100" b="1" cap="all" baseline="0">
                <a:solidFill>
                  <a:srgbClr val="376B93"/>
                </a:solidFill>
              </a:defRPr>
            </a:lvl1pPr>
          </a:lstStyle>
          <a:p>
            <a:pPr lvl="0"/>
            <a:r>
              <a:rPr lang="en-US" dirty="0"/>
              <a:t>Professional </a:t>
            </a:r>
          </a:p>
          <a:p>
            <a:pPr lvl="0"/>
            <a:r>
              <a:rPr lang="en-US" dirty="0"/>
              <a:t>Business &amp; consulting</a:t>
            </a:r>
          </a:p>
        </p:txBody>
      </p:sp>
      <p:sp>
        <p:nvSpPr>
          <p:cNvPr id="10" name="Text Placeholder 30">
            <a:extLst>
              <a:ext uri="{FF2B5EF4-FFF2-40B4-BE49-F238E27FC236}">
                <a16:creationId xmlns:a16="http://schemas.microsoft.com/office/drawing/2014/main" id="{0C5C7F47-352D-C045-B7D5-8236AE0D7D4B}"/>
              </a:ext>
            </a:extLst>
          </p:cNvPr>
          <p:cNvSpPr>
            <a:spLocks noGrp="1"/>
          </p:cNvSpPr>
          <p:nvPr>
            <p:ph type="body" sz="quarter" idx="27" hasCustomPrompt="1"/>
          </p:nvPr>
        </p:nvSpPr>
        <p:spPr>
          <a:xfrm>
            <a:off x="1311433" y="1656756"/>
            <a:ext cx="2419740"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11" name="Text Placeholder 11">
            <a:extLst>
              <a:ext uri="{FF2B5EF4-FFF2-40B4-BE49-F238E27FC236}">
                <a16:creationId xmlns:a16="http://schemas.microsoft.com/office/drawing/2014/main" id="{29764AD5-1593-D14B-9265-2DE346E4105D}"/>
              </a:ext>
            </a:extLst>
          </p:cNvPr>
          <p:cNvSpPr>
            <a:spLocks noGrp="1"/>
          </p:cNvSpPr>
          <p:nvPr>
            <p:ph type="body" sz="quarter" idx="14" hasCustomPrompt="1"/>
          </p:nvPr>
        </p:nvSpPr>
        <p:spPr>
          <a:xfrm>
            <a:off x="1310546" y="2518220"/>
            <a:ext cx="3541282" cy="451184"/>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12" name="Text Placeholder 13">
            <a:extLst>
              <a:ext uri="{FF2B5EF4-FFF2-40B4-BE49-F238E27FC236}">
                <a16:creationId xmlns:a16="http://schemas.microsoft.com/office/drawing/2014/main" id="{0DB8B9C9-3483-CE46-B811-55A09901052D}"/>
              </a:ext>
            </a:extLst>
          </p:cNvPr>
          <p:cNvSpPr>
            <a:spLocks noGrp="1"/>
          </p:cNvSpPr>
          <p:nvPr>
            <p:ph type="body" sz="quarter" idx="15" hasCustomPrompt="1"/>
          </p:nvPr>
        </p:nvSpPr>
        <p:spPr>
          <a:xfrm>
            <a:off x="1310543" y="2903087"/>
            <a:ext cx="8297914" cy="2408641"/>
          </a:xfrm>
        </p:spPr>
        <p:txBody>
          <a:bodyPr>
            <a:normAutofit/>
          </a:bodyPr>
          <a:lstStyle>
            <a:lvl1pPr>
              <a:lnSpc>
                <a:spcPct val="150000"/>
              </a:lnSpc>
              <a:spcBef>
                <a:spcPts val="0"/>
              </a:spcBef>
              <a:defRPr sz="1400" b="0" i="0">
                <a:latin typeface="Helvetica" pitchFamily="2" charset="0"/>
                <a:cs typeface="Helvetica" pitchFamily="2" charset="0"/>
              </a:defRPr>
            </a:lvl1pPr>
          </a:lstStyle>
          <a:p>
            <a:pP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p>
          <a:p>
            <a:pPr>
              <a:lnSpc>
                <a:spcPct val="120000"/>
              </a:lnSpc>
            </a:pPr>
            <a:endParaRPr lang="en-US" sz="1400" dirty="0">
              <a:latin typeface="TisaSansPro" panose="020B0504020101010102" pitchFamily="34" charset="77"/>
              <a:cs typeface="TisaSansPro" panose="020B0504020101010102" pitchFamily="34" charset="77"/>
            </a:endParaRPr>
          </a:p>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luptatum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zzril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delenit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augue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duis</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feugait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a:t>
            </a:r>
          </a:p>
        </p:txBody>
      </p:sp>
    </p:spTree>
    <p:extLst>
      <p:ext uri="{BB962C8B-B14F-4D97-AF65-F5344CB8AC3E}">
        <p14:creationId xmlns:p14="http://schemas.microsoft.com/office/powerpoint/2010/main" val="309071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8BB250-9F81-2C40-B8BB-E59B65094D13}"/>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950587AA-A68A-2540-8F33-614744D2518E}"/>
              </a:ext>
            </a:extLst>
          </p:cNvPr>
          <p:cNvSpPr>
            <a:spLocks noGrp="1"/>
          </p:cNvSpPr>
          <p:nvPr>
            <p:ph type="ftr" sz="quarter" idx="11"/>
          </p:nvPr>
        </p:nvSpPr>
        <p:spPr/>
        <p:txBody>
          <a:bodyPr/>
          <a:lstStyle/>
          <a:p>
            <a:r>
              <a:rPr lang="en-US"/>
              <a:t>TENANT RIGHTS &amp; RESOURCES</a:t>
            </a:r>
            <a:endParaRPr lang="en-US" dirty="0"/>
          </a:p>
        </p:txBody>
      </p:sp>
      <p:pic>
        <p:nvPicPr>
          <p:cNvPr id="5" name="Picture Placeholder 8">
            <a:extLst>
              <a:ext uri="{FF2B5EF4-FFF2-40B4-BE49-F238E27FC236}">
                <a16:creationId xmlns:a16="http://schemas.microsoft.com/office/drawing/2014/main" id="{8DCDFA93-33D4-EB40-BE52-C07FE5F5D9A8}"/>
              </a:ext>
            </a:extLst>
          </p:cNvPr>
          <p:cNvPicPr>
            <a:picLocks noChangeAspect="1"/>
          </p:cNvPicPr>
          <p:nvPr userDrawn="1"/>
        </p:nvPicPr>
        <p:blipFill>
          <a:blip r:embed="rId2"/>
          <a:srcRect t="3664" b="3664"/>
          <a:stretch>
            <a:fillRect/>
          </a:stretch>
        </p:blipFill>
        <p:spPr>
          <a:xfrm>
            <a:off x="0" y="1"/>
            <a:ext cx="3200400" cy="6343650"/>
          </a:xfrm>
          <a:prstGeom prst="rect">
            <a:avLst/>
          </a:prstGeom>
        </p:spPr>
      </p:pic>
      <p:pic>
        <p:nvPicPr>
          <p:cNvPr id="9" name="Picture 8">
            <a:extLst>
              <a:ext uri="{FF2B5EF4-FFF2-40B4-BE49-F238E27FC236}">
                <a16:creationId xmlns:a16="http://schemas.microsoft.com/office/drawing/2014/main" id="{16F8C3A4-4839-8B46-9AE9-8EBF6E51CF2B}"/>
              </a:ext>
            </a:extLst>
          </p:cNvPr>
          <p:cNvPicPr>
            <a:picLocks noChangeAspect="1"/>
          </p:cNvPicPr>
          <p:nvPr userDrawn="1"/>
        </p:nvPicPr>
        <p:blipFill>
          <a:blip r:embed="rId3"/>
          <a:stretch>
            <a:fillRect/>
          </a:stretch>
        </p:blipFill>
        <p:spPr>
          <a:xfrm>
            <a:off x="4135783" y="702238"/>
            <a:ext cx="63500" cy="1054100"/>
          </a:xfrm>
          <a:prstGeom prst="rect">
            <a:avLst/>
          </a:prstGeom>
        </p:spPr>
      </p:pic>
      <p:sp>
        <p:nvSpPr>
          <p:cNvPr id="11" name="Text Placeholder 28">
            <a:extLst>
              <a:ext uri="{FF2B5EF4-FFF2-40B4-BE49-F238E27FC236}">
                <a16:creationId xmlns:a16="http://schemas.microsoft.com/office/drawing/2014/main" id="{8A14E11C-9D89-BD4A-BC1E-F40A71DED2DF}"/>
              </a:ext>
            </a:extLst>
          </p:cNvPr>
          <p:cNvSpPr>
            <a:spLocks noGrp="1"/>
          </p:cNvSpPr>
          <p:nvPr>
            <p:ph type="body" sz="quarter" idx="26" hasCustomPrompt="1"/>
          </p:nvPr>
        </p:nvSpPr>
        <p:spPr>
          <a:xfrm>
            <a:off x="4423201" y="687490"/>
            <a:ext cx="5458217" cy="461963"/>
          </a:xfrm>
        </p:spPr>
        <p:txBody>
          <a:bodyPr>
            <a:noAutofit/>
          </a:bodyPr>
          <a:lstStyle>
            <a:lvl1pPr>
              <a:defRPr sz="3100" b="1" cap="all" baseline="0">
                <a:solidFill>
                  <a:srgbClr val="376B93"/>
                </a:solidFill>
              </a:defRPr>
            </a:lvl1pPr>
          </a:lstStyle>
          <a:p>
            <a:pPr lvl="0"/>
            <a:r>
              <a:rPr lang="en-US" dirty="0"/>
              <a:t>OUR COMPANY VALUES</a:t>
            </a:r>
          </a:p>
        </p:txBody>
      </p:sp>
      <p:sp>
        <p:nvSpPr>
          <p:cNvPr id="12" name="Text Placeholder 30">
            <a:extLst>
              <a:ext uri="{FF2B5EF4-FFF2-40B4-BE49-F238E27FC236}">
                <a16:creationId xmlns:a16="http://schemas.microsoft.com/office/drawing/2014/main" id="{65B39A4D-07F9-5A4B-951B-123134DC0DC0}"/>
              </a:ext>
            </a:extLst>
          </p:cNvPr>
          <p:cNvSpPr>
            <a:spLocks noGrp="1"/>
          </p:cNvSpPr>
          <p:nvPr>
            <p:ph type="body" sz="quarter" idx="27" hasCustomPrompt="1"/>
          </p:nvPr>
        </p:nvSpPr>
        <p:spPr>
          <a:xfrm>
            <a:off x="4433097" y="1202611"/>
            <a:ext cx="5458217"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13" name="Text Placeholder 11">
            <a:extLst>
              <a:ext uri="{FF2B5EF4-FFF2-40B4-BE49-F238E27FC236}">
                <a16:creationId xmlns:a16="http://schemas.microsoft.com/office/drawing/2014/main" id="{BC846B9D-AFD2-544D-B99A-332C9975CD57}"/>
              </a:ext>
            </a:extLst>
          </p:cNvPr>
          <p:cNvSpPr>
            <a:spLocks noGrp="1"/>
          </p:cNvSpPr>
          <p:nvPr>
            <p:ph type="body" sz="quarter" idx="14" hasCustomPrompt="1"/>
          </p:nvPr>
        </p:nvSpPr>
        <p:spPr>
          <a:xfrm>
            <a:off x="4423201" y="2444237"/>
            <a:ext cx="3541282" cy="451184"/>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14" name="Text Placeholder 13">
            <a:extLst>
              <a:ext uri="{FF2B5EF4-FFF2-40B4-BE49-F238E27FC236}">
                <a16:creationId xmlns:a16="http://schemas.microsoft.com/office/drawing/2014/main" id="{43CD7336-626E-4349-8955-E33CD2ECC6DC}"/>
              </a:ext>
            </a:extLst>
          </p:cNvPr>
          <p:cNvSpPr>
            <a:spLocks noGrp="1"/>
          </p:cNvSpPr>
          <p:nvPr>
            <p:ph type="body" sz="quarter" idx="15" hasCustomPrompt="1"/>
          </p:nvPr>
        </p:nvSpPr>
        <p:spPr>
          <a:xfrm>
            <a:off x="4423198" y="2829104"/>
            <a:ext cx="6333698" cy="2408641"/>
          </a:xfrm>
        </p:spPr>
        <p:txBody>
          <a:bodyPr>
            <a:normAutofit/>
          </a:bodyPr>
          <a:lstStyle>
            <a:lvl1pPr>
              <a:lnSpc>
                <a:spcPct val="150000"/>
              </a:lnSpc>
              <a:spcBef>
                <a:spcPts val="0"/>
              </a:spcBef>
              <a:defRPr sz="1400" b="0" i="0">
                <a:latin typeface="Helvetica" pitchFamily="2" charset="0"/>
                <a:cs typeface="Helvetica" pitchFamily="2" charset="0"/>
              </a:defRPr>
            </a:lvl1pPr>
          </a:lstStyle>
          <a:p>
            <a:pP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p>
          <a:p>
            <a:pPr>
              <a:lnSpc>
                <a:spcPct val="120000"/>
              </a:lnSpc>
            </a:pPr>
            <a:endParaRPr lang="en-US" sz="1400" dirty="0">
              <a:latin typeface="TisaSansPro" panose="020B0504020101010102" pitchFamily="34" charset="77"/>
              <a:cs typeface="TisaSansPro" panose="020B0504020101010102" pitchFamily="34" charset="77"/>
            </a:endParaRPr>
          </a:p>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luptatum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zzril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delenit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augue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duis</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feugait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a:t>
            </a:r>
          </a:p>
        </p:txBody>
      </p:sp>
    </p:spTree>
    <p:extLst>
      <p:ext uri="{BB962C8B-B14F-4D97-AF65-F5344CB8AC3E}">
        <p14:creationId xmlns:p14="http://schemas.microsoft.com/office/powerpoint/2010/main" val="1004804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05C62C-EF6C-144C-80F7-33CE37671CB7}"/>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9F1E2CC4-95D3-A244-A78B-D24260F566CA}"/>
              </a:ext>
            </a:extLst>
          </p:cNvPr>
          <p:cNvSpPr>
            <a:spLocks noGrp="1"/>
          </p:cNvSpPr>
          <p:nvPr>
            <p:ph type="ftr" sz="quarter" idx="11"/>
          </p:nvPr>
        </p:nvSpPr>
        <p:spPr/>
        <p:txBody>
          <a:bodyPr/>
          <a:lstStyle/>
          <a:p>
            <a:r>
              <a:rPr lang="en-US"/>
              <a:t>TENANT RIGHTS &amp; RESOURCES</a:t>
            </a:r>
            <a:endParaRPr lang="en-US" dirty="0"/>
          </a:p>
        </p:txBody>
      </p:sp>
      <p:pic>
        <p:nvPicPr>
          <p:cNvPr id="5" name="Picture 4">
            <a:extLst>
              <a:ext uri="{FF2B5EF4-FFF2-40B4-BE49-F238E27FC236}">
                <a16:creationId xmlns:a16="http://schemas.microsoft.com/office/drawing/2014/main" id="{906CF7E2-62AB-2748-8A6D-3409E1C84D7E}"/>
              </a:ext>
            </a:extLst>
          </p:cNvPr>
          <p:cNvPicPr>
            <a:picLocks noChangeAspect="1"/>
          </p:cNvPicPr>
          <p:nvPr userDrawn="1"/>
        </p:nvPicPr>
        <p:blipFill>
          <a:blip r:embed="rId2"/>
          <a:stretch>
            <a:fillRect/>
          </a:stretch>
        </p:blipFill>
        <p:spPr>
          <a:xfrm>
            <a:off x="0" y="-38936"/>
            <a:ext cx="12192000" cy="6273800"/>
          </a:xfrm>
          <a:prstGeom prst="rect">
            <a:avLst/>
          </a:prstGeom>
        </p:spPr>
      </p:pic>
      <p:sp>
        <p:nvSpPr>
          <p:cNvPr id="11" name="Text Placeholder 10">
            <a:extLst>
              <a:ext uri="{FF2B5EF4-FFF2-40B4-BE49-F238E27FC236}">
                <a16:creationId xmlns:a16="http://schemas.microsoft.com/office/drawing/2014/main" id="{7E5964B7-EF2C-6342-BF38-8FE7495D031C}"/>
              </a:ext>
            </a:extLst>
          </p:cNvPr>
          <p:cNvSpPr>
            <a:spLocks noGrp="1"/>
          </p:cNvSpPr>
          <p:nvPr>
            <p:ph type="body" sz="quarter" idx="12" hasCustomPrompt="1"/>
          </p:nvPr>
        </p:nvSpPr>
        <p:spPr>
          <a:xfrm>
            <a:off x="3477418" y="2005802"/>
            <a:ext cx="5237162" cy="834151"/>
          </a:xfrm>
        </p:spPr>
        <p:txBody>
          <a:bodyPr>
            <a:noAutofit/>
          </a:bodyPr>
          <a:lstStyle>
            <a:lvl1pPr algn="ctr">
              <a:defRPr sz="5000" b="1">
                <a:solidFill>
                  <a:schemeClr val="bg1"/>
                </a:solidFill>
              </a:defRPr>
            </a:lvl1pPr>
          </a:lstStyle>
          <a:p>
            <a:pPr lvl="0"/>
            <a:r>
              <a:rPr lang="en-US" dirty="0"/>
              <a:t>Thank You</a:t>
            </a:r>
          </a:p>
        </p:txBody>
      </p:sp>
      <p:sp>
        <p:nvSpPr>
          <p:cNvPr id="14" name="Text Placeholder 13">
            <a:extLst>
              <a:ext uri="{FF2B5EF4-FFF2-40B4-BE49-F238E27FC236}">
                <a16:creationId xmlns:a16="http://schemas.microsoft.com/office/drawing/2014/main" id="{603266E6-75F9-5D4F-BA62-212178C36B93}"/>
              </a:ext>
            </a:extLst>
          </p:cNvPr>
          <p:cNvSpPr>
            <a:spLocks noGrp="1"/>
          </p:cNvSpPr>
          <p:nvPr>
            <p:ph type="body" sz="quarter" idx="13" hasCustomPrompt="1"/>
          </p:nvPr>
        </p:nvSpPr>
        <p:spPr>
          <a:xfrm>
            <a:off x="1505108" y="3121101"/>
            <a:ext cx="2786062" cy="307899"/>
          </a:xfrm>
        </p:spPr>
        <p:txBody>
          <a:bodyPr>
            <a:noAutofit/>
          </a:bodyPr>
          <a:lstStyle>
            <a:lvl1pPr algn="ctr">
              <a:defRPr sz="1800" b="1" i="0">
                <a:solidFill>
                  <a:srgbClr val="FFC000"/>
                </a:solidFill>
              </a:defRPr>
            </a:lvl1pPr>
            <a:lvl2pPr>
              <a:defRPr sz="1800" b="1" i="0">
                <a:solidFill>
                  <a:srgbClr val="FFC000"/>
                </a:solidFill>
              </a:defRPr>
            </a:lvl2pPr>
            <a:lvl3pPr>
              <a:defRPr sz="1800" b="1" i="0">
                <a:solidFill>
                  <a:srgbClr val="FFC000"/>
                </a:solidFill>
              </a:defRPr>
            </a:lvl3pPr>
            <a:lvl4pPr>
              <a:defRPr sz="1800" b="1" i="0">
                <a:solidFill>
                  <a:srgbClr val="FFC000"/>
                </a:solidFill>
              </a:defRPr>
            </a:lvl4pPr>
            <a:lvl5pPr>
              <a:defRPr sz="1800" b="1" i="0">
                <a:solidFill>
                  <a:srgbClr val="FFC000"/>
                </a:solidFill>
              </a:defRPr>
            </a:lvl5pPr>
          </a:lstStyle>
          <a:p>
            <a:pPr lvl="0"/>
            <a:r>
              <a:rPr lang="en-US" dirty="0"/>
              <a:t>Write Your Title Here</a:t>
            </a:r>
          </a:p>
        </p:txBody>
      </p:sp>
      <p:sp>
        <p:nvSpPr>
          <p:cNvPr id="15" name="Text Placeholder 34">
            <a:extLst>
              <a:ext uri="{FF2B5EF4-FFF2-40B4-BE49-F238E27FC236}">
                <a16:creationId xmlns:a16="http://schemas.microsoft.com/office/drawing/2014/main" id="{DF84BD70-0E6B-BC4E-881A-6CC3398D59DF}"/>
              </a:ext>
            </a:extLst>
          </p:cNvPr>
          <p:cNvSpPr>
            <a:spLocks noGrp="1"/>
          </p:cNvSpPr>
          <p:nvPr>
            <p:ph type="body" sz="quarter" idx="23" hasCustomPrompt="1"/>
          </p:nvPr>
        </p:nvSpPr>
        <p:spPr>
          <a:xfrm>
            <a:off x="1420068" y="3367373"/>
            <a:ext cx="2963898" cy="1078992"/>
          </a:xfrm>
        </p:spPr>
        <p:txBody>
          <a:bodyPr>
            <a:normAutofit/>
          </a:bodyPr>
          <a:lstStyle>
            <a:lvl1pPr algn="ctr">
              <a:lnSpc>
                <a:spcPct val="120000"/>
              </a:lnSpc>
              <a:defRPr sz="1400" b="0" i="0">
                <a:solidFill>
                  <a:schemeClr val="bg1"/>
                </a:solidFill>
                <a:latin typeface="Helvetica" pitchFamily="2" charset="0"/>
                <a:cs typeface="Helvetica" pitchFamily="2" charset="0"/>
              </a:defRPr>
            </a:lvl1pPr>
          </a:lstStyle>
          <a:p>
            <a:pPr algn="ct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a:t>
            </a:r>
          </a:p>
        </p:txBody>
      </p:sp>
      <p:sp>
        <p:nvSpPr>
          <p:cNvPr id="16" name="Text Placeholder 13">
            <a:extLst>
              <a:ext uri="{FF2B5EF4-FFF2-40B4-BE49-F238E27FC236}">
                <a16:creationId xmlns:a16="http://schemas.microsoft.com/office/drawing/2014/main" id="{109B39FA-D84E-3E41-9AE3-19DBEF80BAEE}"/>
              </a:ext>
            </a:extLst>
          </p:cNvPr>
          <p:cNvSpPr>
            <a:spLocks noGrp="1"/>
          </p:cNvSpPr>
          <p:nvPr>
            <p:ph type="body" sz="quarter" idx="24" hasCustomPrompt="1"/>
          </p:nvPr>
        </p:nvSpPr>
        <p:spPr>
          <a:xfrm>
            <a:off x="4707689" y="3122009"/>
            <a:ext cx="2786062" cy="307899"/>
          </a:xfrm>
        </p:spPr>
        <p:txBody>
          <a:bodyPr>
            <a:noAutofit/>
          </a:bodyPr>
          <a:lstStyle>
            <a:lvl1pPr algn="ctr">
              <a:defRPr sz="1800" b="1" i="0">
                <a:solidFill>
                  <a:srgbClr val="FFC000"/>
                </a:solidFill>
              </a:defRPr>
            </a:lvl1pPr>
            <a:lvl2pPr>
              <a:defRPr sz="1800" b="1" i="0">
                <a:solidFill>
                  <a:srgbClr val="FFC000"/>
                </a:solidFill>
              </a:defRPr>
            </a:lvl2pPr>
            <a:lvl3pPr>
              <a:defRPr sz="1800" b="1" i="0">
                <a:solidFill>
                  <a:srgbClr val="FFC000"/>
                </a:solidFill>
              </a:defRPr>
            </a:lvl3pPr>
            <a:lvl4pPr>
              <a:defRPr sz="1800" b="1" i="0">
                <a:solidFill>
                  <a:srgbClr val="FFC000"/>
                </a:solidFill>
              </a:defRPr>
            </a:lvl4pPr>
            <a:lvl5pPr>
              <a:defRPr sz="1800" b="1" i="0">
                <a:solidFill>
                  <a:srgbClr val="FFC000"/>
                </a:solidFill>
              </a:defRPr>
            </a:lvl5pPr>
          </a:lstStyle>
          <a:p>
            <a:pPr lvl="0"/>
            <a:r>
              <a:rPr lang="en-US" dirty="0"/>
              <a:t>Write Your Title Here</a:t>
            </a:r>
          </a:p>
        </p:txBody>
      </p:sp>
      <p:sp>
        <p:nvSpPr>
          <p:cNvPr id="17" name="Text Placeholder 34">
            <a:extLst>
              <a:ext uri="{FF2B5EF4-FFF2-40B4-BE49-F238E27FC236}">
                <a16:creationId xmlns:a16="http://schemas.microsoft.com/office/drawing/2014/main" id="{C9EC1ABE-97B8-504D-BE73-A67D87284670}"/>
              </a:ext>
            </a:extLst>
          </p:cNvPr>
          <p:cNvSpPr>
            <a:spLocks noGrp="1"/>
          </p:cNvSpPr>
          <p:nvPr>
            <p:ph type="body" sz="quarter" idx="25" hasCustomPrompt="1"/>
          </p:nvPr>
        </p:nvSpPr>
        <p:spPr>
          <a:xfrm>
            <a:off x="4622649" y="3368281"/>
            <a:ext cx="2963898" cy="1078992"/>
          </a:xfrm>
        </p:spPr>
        <p:txBody>
          <a:bodyPr>
            <a:normAutofit/>
          </a:bodyPr>
          <a:lstStyle>
            <a:lvl1pPr algn="ctr">
              <a:lnSpc>
                <a:spcPct val="120000"/>
              </a:lnSpc>
              <a:defRPr sz="1400" b="0" i="0">
                <a:solidFill>
                  <a:schemeClr val="bg1"/>
                </a:solidFill>
                <a:latin typeface="Helvetica" pitchFamily="2" charset="0"/>
                <a:cs typeface="Helvetica" pitchFamily="2" charset="0"/>
              </a:defRPr>
            </a:lvl1pPr>
          </a:lstStyle>
          <a:p>
            <a:pPr algn="ct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a:t>
            </a:r>
          </a:p>
        </p:txBody>
      </p:sp>
      <p:sp>
        <p:nvSpPr>
          <p:cNvPr id="18" name="Text Placeholder 13">
            <a:extLst>
              <a:ext uri="{FF2B5EF4-FFF2-40B4-BE49-F238E27FC236}">
                <a16:creationId xmlns:a16="http://schemas.microsoft.com/office/drawing/2014/main" id="{D8B0122C-321D-EB45-B9AB-289F6E3F2734}"/>
              </a:ext>
            </a:extLst>
          </p:cNvPr>
          <p:cNvSpPr>
            <a:spLocks noGrp="1"/>
          </p:cNvSpPr>
          <p:nvPr>
            <p:ph type="body" sz="quarter" idx="26" hasCustomPrompt="1"/>
          </p:nvPr>
        </p:nvSpPr>
        <p:spPr>
          <a:xfrm>
            <a:off x="7950352" y="3121101"/>
            <a:ext cx="2786062" cy="307899"/>
          </a:xfrm>
        </p:spPr>
        <p:txBody>
          <a:bodyPr>
            <a:noAutofit/>
          </a:bodyPr>
          <a:lstStyle>
            <a:lvl1pPr algn="ctr">
              <a:defRPr sz="1800" b="1" i="0">
                <a:solidFill>
                  <a:srgbClr val="FFC000"/>
                </a:solidFill>
              </a:defRPr>
            </a:lvl1pPr>
            <a:lvl2pPr>
              <a:defRPr sz="1800" b="1" i="0">
                <a:solidFill>
                  <a:srgbClr val="FFC000"/>
                </a:solidFill>
              </a:defRPr>
            </a:lvl2pPr>
            <a:lvl3pPr>
              <a:defRPr sz="1800" b="1" i="0">
                <a:solidFill>
                  <a:srgbClr val="FFC000"/>
                </a:solidFill>
              </a:defRPr>
            </a:lvl3pPr>
            <a:lvl4pPr>
              <a:defRPr sz="1800" b="1" i="0">
                <a:solidFill>
                  <a:srgbClr val="FFC000"/>
                </a:solidFill>
              </a:defRPr>
            </a:lvl4pPr>
            <a:lvl5pPr>
              <a:defRPr sz="1800" b="1" i="0">
                <a:solidFill>
                  <a:srgbClr val="FFC000"/>
                </a:solidFill>
              </a:defRPr>
            </a:lvl5pPr>
          </a:lstStyle>
          <a:p>
            <a:pPr lvl="0"/>
            <a:r>
              <a:rPr lang="en-US" dirty="0"/>
              <a:t>Write Your Title Here</a:t>
            </a:r>
          </a:p>
        </p:txBody>
      </p:sp>
      <p:sp>
        <p:nvSpPr>
          <p:cNvPr id="19" name="Text Placeholder 34">
            <a:extLst>
              <a:ext uri="{FF2B5EF4-FFF2-40B4-BE49-F238E27FC236}">
                <a16:creationId xmlns:a16="http://schemas.microsoft.com/office/drawing/2014/main" id="{776EC9BB-B2CA-5442-9A3C-E336266C19D8}"/>
              </a:ext>
            </a:extLst>
          </p:cNvPr>
          <p:cNvSpPr>
            <a:spLocks noGrp="1"/>
          </p:cNvSpPr>
          <p:nvPr>
            <p:ph type="body" sz="quarter" idx="27" hasCustomPrompt="1"/>
          </p:nvPr>
        </p:nvSpPr>
        <p:spPr>
          <a:xfrm>
            <a:off x="7865312" y="3367373"/>
            <a:ext cx="2963898" cy="1078992"/>
          </a:xfrm>
        </p:spPr>
        <p:txBody>
          <a:bodyPr>
            <a:normAutofit/>
          </a:bodyPr>
          <a:lstStyle>
            <a:lvl1pPr algn="ctr">
              <a:lnSpc>
                <a:spcPct val="120000"/>
              </a:lnSpc>
              <a:defRPr sz="1400" b="0" i="0">
                <a:solidFill>
                  <a:schemeClr val="bg1"/>
                </a:solidFill>
                <a:latin typeface="Helvetica" pitchFamily="2" charset="0"/>
                <a:cs typeface="Helvetica" pitchFamily="2" charset="0"/>
              </a:defRPr>
            </a:lvl1pPr>
          </a:lstStyle>
          <a:p>
            <a:pPr algn="ct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a:t>
            </a:r>
          </a:p>
        </p:txBody>
      </p:sp>
    </p:spTree>
    <p:extLst>
      <p:ext uri="{BB962C8B-B14F-4D97-AF65-F5344CB8AC3E}">
        <p14:creationId xmlns:p14="http://schemas.microsoft.com/office/powerpoint/2010/main" val="826526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F24D3F-2372-4F4E-9BE7-FD05945A2041}"/>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A2EABE83-8792-4C49-BEC7-6F4099BE91F9}"/>
              </a:ext>
            </a:extLst>
          </p:cNvPr>
          <p:cNvSpPr>
            <a:spLocks noGrp="1"/>
          </p:cNvSpPr>
          <p:nvPr>
            <p:ph type="ftr" sz="quarter" idx="11"/>
          </p:nvPr>
        </p:nvSpPr>
        <p:spPr/>
        <p:txBody>
          <a:bodyPr/>
          <a:lstStyle/>
          <a:p>
            <a:r>
              <a:rPr lang="en-US"/>
              <a:t>TENANT RIGHTS &amp; RESOURCES</a:t>
            </a:r>
            <a:endParaRPr lang="en-US" dirty="0"/>
          </a:p>
        </p:txBody>
      </p:sp>
    </p:spTree>
    <p:extLst>
      <p:ext uri="{BB962C8B-B14F-4D97-AF65-F5344CB8AC3E}">
        <p14:creationId xmlns:p14="http://schemas.microsoft.com/office/powerpoint/2010/main" val="176799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 Picture">
    <p:spTree>
      <p:nvGrpSpPr>
        <p:cNvPr id="1" name=""/>
        <p:cNvGrpSpPr/>
        <p:nvPr/>
      </p:nvGrpSpPr>
      <p:grpSpPr>
        <a:xfrm>
          <a:off x="0" y="0"/>
          <a:ext cx="0" cy="0"/>
          <a:chOff x="0" y="0"/>
          <a:chExt cx="0" cy="0"/>
        </a:xfrm>
      </p:grpSpPr>
      <p:pic>
        <p:nvPicPr>
          <p:cNvPr id="9" name="Picture 8" descr="A picture containing person, blue, player, ball&#10;&#10;Description automatically generated">
            <a:extLst>
              <a:ext uri="{FF2B5EF4-FFF2-40B4-BE49-F238E27FC236}">
                <a16:creationId xmlns:a16="http://schemas.microsoft.com/office/drawing/2014/main" id="{8E2C0C62-9C60-8E43-B127-1A2DF2DA65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CE8BBA7-9257-3342-80DE-BFF8A8220576}"/>
              </a:ext>
            </a:extLst>
          </p:cNvPr>
          <p:cNvSpPr txBox="1"/>
          <p:nvPr userDrawn="1"/>
        </p:nvSpPr>
        <p:spPr>
          <a:xfrm>
            <a:off x="1332385" y="5808139"/>
            <a:ext cx="9381067" cy="276999"/>
          </a:xfrm>
          <a:prstGeom prst="rect">
            <a:avLst/>
          </a:prstGeom>
          <a:noFill/>
        </p:spPr>
        <p:txBody>
          <a:bodyPr wrap="square" rtlCol="0">
            <a:spAutoFit/>
          </a:bodyPr>
          <a:lstStyle/>
          <a:p>
            <a:r>
              <a:rPr lang="en-US" sz="1200" dirty="0">
                <a:solidFill>
                  <a:schemeClr val="bg1"/>
                </a:solidFill>
                <a:latin typeface="Tisa Offc Serif Pro" panose="02010504030101020102" pitchFamily="2" charset="0"/>
              </a:rPr>
              <a:t>919 E Main St. Suite 610, Richmond, VA 23219 | T: 804-782-9430 | F: 804-649-0974</a:t>
            </a:r>
          </a:p>
        </p:txBody>
      </p:sp>
      <p:cxnSp>
        <p:nvCxnSpPr>
          <p:cNvPr id="6" name="Straight Connector 5">
            <a:extLst>
              <a:ext uri="{FF2B5EF4-FFF2-40B4-BE49-F238E27FC236}">
                <a16:creationId xmlns:a16="http://schemas.microsoft.com/office/drawing/2014/main" id="{5D9C2634-4764-2E46-BB18-3725B34402D0}"/>
              </a:ext>
            </a:extLst>
          </p:cNvPr>
          <p:cNvCxnSpPr/>
          <p:nvPr userDrawn="1"/>
        </p:nvCxnSpPr>
        <p:spPr>
          <a:xfrm>
            <a:off x="1032100" y="2704016"/>
            <a:ext cx="0" cy="1051560"/>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AFB96A-6120-1B4A-9C60-781459B304B0}"/>
              </a:ext>
            </a:extLst>
          </p:cNvPr>
          <p:cNvSpPr txBox="1"/>
          <p:nvPr userDrawn="1"/>
        </p:nvSpPr>
        <p:spPr>
          <a:xfrm>
            <a:off x="7145867" y="437489"/>
            <a:ext cx="5046133" cy="646331"/>
          </a:xfrm>
          <a:prstGeom prst="rect">
            <a:avLst/>
          </a:prstGeom>
          <a:noFill/>
        </p:spPr>
        <p:txBody>
          <a:bodyPr wrap="square" rtlCol="0">
            <a:spAutoFit/>
          </a:bodyPr>
          <a:lstStyle/>
          <a:p>
            <a:r>
              <a:rPr lang="en-US" sz="1200" i="1" dirty="0">
                <a:solidFill>
                  <a:srgbClr val="376B93"/>
                </a:solidFill>
                <a:latin typeface="Tisa Offc Serif Pro" panose="02010504030101020102" pitchFamily="2" charset="0"/>
              </a:rPr>
              <a:t>Through Advocacy, Education, Litigation the Virginia </a:t>
            </a:r>
          </a:p>
          <a:p>
            <a:r>
              <a:rPr lang="en-US" sz="1200" i="1" dirty="0">
                <a:solidFill>
                  <a:srgbClr val="376B93"/>
                </a:solidFill>
                <a:latin typeface="Tisa Offc Serif Pro" panose="02010504030101020102" pitchFamily="2" charset="0"/>
              </a:rPr>
              <a:t>Poverty Law Center (VPLC) breaks down systemic barriers </a:t>
            </a:r>
          </a:p>
          <a:p>
            <a:r>
              <a:rPr lang="en-US" sz="1200" i="1" dirty="0">
                <a:solidFill>
                  <a:srgbClr val="376B93"/>
                </a:solidFill>
                <a:latin typeface="Tisa Offc Serif Pro" panose="02010504030101020102" pitchFamily="2" charset="0"/>
              </a:rPr>
              <a:t>keeping low-income Virginians in the cycle of poverty</a:t>
            </a:r>
          </a:p>
        </p:txBody>
      </p:sp>
      <p:sp>
        <p:nvSpPr>
          <p:cNvPr id="11" name="Text Placeholder 10">
            <a:extLst>
              <a:ext uri="{FF2B5EF4-FFF2-40B4-BE49-F238E27FC236}">
                <a16:creationId xmlns:a16="http://schemas.microsoft.com/office/drawing/2014/main" id="{87626E4C-97C3-F348-84A1-78EA28F33D0D}"/>
              </a:ext>
            </a:extLst>
          </p:cNvPr>
          <p:cNvSpPr>
            <a:spLocks noGrp="1"/>
          </p:cNvSpPr>
          <p:nvPr>
            <p:ph type="body" sz="quarter" idx="10" hasCustomPrompt="1"/>
          </p:nvPr>
        </p:nvSpPr>
        <p:spPr>
          <a:xfrm>
            <a:off x="1332385" y="2134222"/>
            <a:ext cx="9381055" cy="1801825"/>
          </a:xfrm>
        </p:spPr>
        <p:txBody>
          <a:bodyPr anchor="b">
            <a:normAutofit/>
          </a:bodyPr>
          <a:lstStyle>
            <a:lvl1pPr>
              <a:lnSpc>
                <a:spcPct val="100000"/>
              </a:lnSpc>
              <a:defRPr sz="4000" b="1" i="0" cap="all" baseline="0">
                <a:solidFill>
                  <a:schemeClr val="bg1"/>
                </a:solidFill>
                <a:latin typeface="Tisa Offc Serif Pro" panose="02010504030101020102" pitchFamily="2" charset="0"/>
              </a:defRPr>
            </a:lvl1pPr>
          </a:lstStyle>
          <a:p>
            <a:pPr lvl="0"/>
            <a:r>
              <a:rPr lang="en-US" sz="4000" b="1" dirty="0">
                <a:solidFill>
                  <a:schemeClr val="bg1"/>
                </a:solidFill>
                <a:latin typeface="Tisa Offc Serif Pro" panose="02010504030101020102" pitchFamily="2" charset="0"/>
                <a:cs typeface="Tisa Offc Serif Pro" panose="020F0502020204030204" pitchFamily="34" charset="0"/>
              </a:rPr>
              <a:t>A PRESENTATION BY THE</a:t>
            </a:r>
            <a:br>
              <a:rPr lang="en-US" sz="4000" b="1" dirty="0">
                <a:solidFill>
                  <a:schemeClr val="bg1"/>
                </a:solidFill>
                <a:latin typeface="Tisa Offc Serif Pro" panose="02010504030101020102" pitchFamily="2" charset="0"/>
                <a:cs typeface="Tisa Offc Serif Pro" panose="020F0502020204030204" pitchFamily="34" charset="0"/>
              </a:rPr>
            </a:br>
            <a:r>
              <a:rPr lang="en-US" sz="4000" b="1" dirty="0">
                <a:solidFill>
                  <a:schemeClr val="bg1"/>
                </a:solidFill>
                <a:latin typeface="Tisa Offc Serif Pro" panose="02010504030101020102" pitchFamily="2" charset="0"/>
                <a:cs typeface="Tisa Offc Serif Pro" panose="020F0502020204030204" pitchFamily="34" charset="0"/>
              </a:rPr>
              <a:t>VIRGINIA POVERTY LAW CENTER</a:t>
            </a:r>
            <a:endParaRPr lang="en-US" dirty="0"/>
          </a:p>
        </p:txBody>
      </p:sp>
      <p:sp>
        <p:nvSpPr>
          <p:cNvPr id="13" name="Text Placeholder 12">
            <a:extLst>
              <a:ext uri="{FF2B5EF4-FFF2-40B4-BE49-F238E27FC236}">
                <a16:creationId xmlns:a16="http://schemas.microsoft.com/office/drawing/2014/main" id="{E10D09C3-A8CE-8A4E-B094-1CEB9771456B}"/>
              </a:ext>
            </a:extLst>
          </p:cNvPr>
          <p:cNvSpPr>
            <a:spLocks noGrp="1"/>
          </p:cNvSpPr>
          <p:nvPr>
            <p:ph type="body" sz="quarter" idx="11" hasCustomPrompt="1"/>
          </p:nvPr>
        </p:nvSpPr>
        <p:spPr>
          <a:xfrm>
            <a:off x="1331461" y="4157662"/>
            <a:ext cx="9121775" cy="600075"/>
          </a:xfrm>
        </p:spPr>
        <p:txBody>
          <a:bodyPr>
            <a:normAutofit/>
          </a:bodyPr>
          <a:lstStyle>
            <a:lvl1pPr marL="0" indent="0" algn="l">
              <a:buNone/>
              <a:defRPr sz="1800" b="0" i="0" cap="all" baseline="0">
                <a:solidFill>
                  <a:schemeClr val="bg1"/>
                </a:solidFill>
                <a:latin typeface="Helvetica" pitchFamily="2" charset="0"/>
                <a:cs typeface="Helvetica" pitchFamily="2" charset="0"/>
              </a:defRPr>
            </a:lvl1pPr>
          </a:lstStyle>
          <a:p>
            <a:pPr marL="0" indent="0" algn="l">
              <a:buNone/>
            </a:pPr>
            <a:r>
              <a:rPr lang="en-US" sz="1800" dirty="0">
                <a:solidFill>
                  <a:schemeClr val="bg1"/>
                </a:solidFill>
                <a:latin typeface="TisaSansPro" panose="020B0504020101010102" pitchFamily="34" charset="77"/>
                <a:cs typeface="TisaSansPro" panose="020B0504020101010102" pitchFamily="34" charset="77"/>
              </a:rPr>
              <a:t>TITLE/ POSITION</a:t>
            </a:r>
          </a:p>
        </p:txBody>
      </p:sp>
      <p:pic>
        <p:nvPicPr>
          <p:cNvPr id="3" name="Picture 2">
            <a:extLst>
              <a:ext uri="{FF2B5EF4-FFF2-40B4-BE49-F238E27FC236}">
                <a16:creationId xmlns:a16="http://schemas.microsoft.com/office/drawing/2014/main" id="{4753E08D-FDA9-FD45-A17A-9EB792A5C99D}"/>
              </a:ext>
            </a:extLst>
          </p:cNvPr>
          <p:cNvPicPr>
            <a:picLocks noChangeAspect="1"/>
          </p:cNvPicPr>
          <p:nvPr userDrawn="1"/>
        </p:nvPicPr>
        <p:blipFill>
          <a:blip r:embed="rId3"/>
          <a:stretch>
            <a:fillRect/>
          </a:stretch>
        </p:blipFill>
        <p:spPr>
          <a:xfrm>
            <a:off x="1445398" y="412809"/>
            <a:ext cx="4208027" cy="641902"/>
          </a:xfrm>
          <a:prstGeom prst="rect">
            <a:avLst/>
          </a:prstGeom>
        </p:spPr>
      </p:pic>
    </p:spTree>
    <p:extLst>
      <p:ext uri="{BB962C8B-B14F-4D97-AF65-F5344CB8AC3E}">
        <p14:creationId xmlns:p14="http://schemas.microsoft.com/office/powerpoint/2010/main" val="208178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3A30D28-E83C-FA41-B03E-0C754E530204}"/>
              </a:ext>
            </a:extLst>
          </p:cNvPr>
          <p:cNvSpPr>
            <a:spLocks noGrp="1"/>
          </p:cNvSpPr>
          <p:nvPr>
            <p:ph type="sldNum" sz="quarter" idx="16"/>
          </p:nvPr>
        </p:nvSpPr>
        <p:spPr/>
        <p:txBody>
          <a:bodyPr/>
          <a:lstStyle/>
          <a:p>
            <a:fld id="{6F4F6840-7419-A24A-A696-AF1A194E8719}" type="slidenum">
              <a:rPr lang="en-US" smtClean="0"/>
              <a:t>‹#›</a:t>
            </a:fld>
            <a:endParaRPr lang="en-US" dirty="0"/>
          </a:p>
        </p:txBody>
      </p:sp>
      <p:sp>
        <p:nvSpPr>
          <p:cNvPr id="18" name="Footer Placeholder 17">
            <a:extLst>
              <a:ext uri="{FF2B5EF4-FFF2-40B4-BE49-F238E27FC236}">
                <a16:creationId xmlns:a16="http://schemas.microsoft.com/office/drawing/2014/main" id="{434F6863-22F9-6544-9296-E17E4BB10C98}"/>
              </a:ext>
            </a:extLst>
          </p:cNvPr>
          <p:cNvSpPr>
            <a:spLocks noGrp="1"/>
          </p:cNvSpPr>
          <p:nvPr>
            <p:ph type="ftr" sz="quarter" idx="17"/>
          </p:nvPr>
        </p:nvSpPr>
        <p:spPr/>
        <p:txBody>
          <a:bodyPr/>
          <a:lstStyle/>
          <a:p>
            <a:r>
              <a:rPr lang="en-US"/>
              <a:t>TENANT RIGHTS &amp; RESOURCES</a:t>
            </a:r>
            <a:endParaRPr lang="en-US" dirty="0"/>
          </a:p>
        </p:txBody>
      </p:sp>
      <p:pic>
        <p:nvPicPr>
          <p:cNvPr id="4" name="Picture 3" descr="A picture containing outdoor, blue, water, person&#10;&#10;Description automatically generated">
            <a:extLst>
              <a:ext uri="{FF2B5EF4-FFF2-40B4-BE49-F238E27FC236}">
                <a16:creationId xmlns:a16="http://schemas.microsoft.com/office/drawing/2014/main" id="{D450035C-0267-8243-B3C7-97EA00410306}"/>
              </a:ext>
            </a:extLst>
          </p:cNvPr>
          <p:cNvPicPr>
            <a:picLocks noChangeAspect="1"/>
          </p:cNvPicPr>
          <p:nvPr userDrawn="1"/>
        </p:nvPicPr>
        <p:blipFill>
          <a:blip r:embed="rId2"/>
          <a:stretch>
            <a:fillRect/>
          </a:stretch>
        </p:blipFill>
        <p:spPr>
          <a:xfrm>
            <a:off x="0" y="0"/>
            <a:ext cx="12192000" cy="6275578"/>
          </a:xfrm>
          <a:prstGeom prst="rect">
            <a:avLst/>
          </a:prstGeom>
        </p:spPr>
      </p:pic>
      <p:sp>
        <p:nvSpPr>
          <p:cNvPr id="3" name="Text Placeholder 2">
            <a:extLst>
              <a:ext uri="{FF2B5EF4-FFF2-40B4-BE49-F238E27FC236}">
                <a16:creationId xmlns:a16="http://schemas.microsoft.com/office/drawing/2014/main" id="{BAB774A9-461B-114D-BC81-E023436B4293}"/>
              </a:ext>
            </a:extLst>
          </p:cNvPr>
          <p:cNvSpPr>
            <a:spLocks noGrp="1"/>
          </p:cNvSpPr>
          <p:nvPr>
            <p:ph type="body" sz="quarter" idx="18" hasCustomPrompt="1"/>
          </p:nvPr>
        </p:nvSpPr>
        <p:spPr>
          <a:xfrm>
            <a:off x="2344025" y="1728046"/>
            <a:ext cx="7500937" cy="1957388"/>
          </a:xfrm>
        </p:spPr>
        <p:txBody>
          <a:bodyPr>
            <a:normAutofit/>
          </a:bodyPr>
          <a:lstStyle>
            <a:lvl1pPr algn="ctr">
              <a:lnSpc>
                <a:spcPct val="110000"/>
              </a:lnSpc>
              <a:spcBef>
                <a:spcPts val="0"/>
              </a:spcBef>
              <a:defRPr sz="5400" b="1">
                <a:solidFill>
                  <a:schemeClr val="bg1"/>
                </a:solidFill>
              </a:defRPr>
            </a:lvl1pPr>
          </a:lstStyle>
          <a:p>
            <a:pPr algn="ctr">
              <a:lnSpc>
                <a:spcPct val="110000"/>
              </a:lnSpc>
            </a:pPr>
            <a:r>
              <a:rPr lang="en-US" sz="5400" b="1" dirty="0">
                <a:solidFill>
                  <a:schemeClr val="bg1"/>
                </a:solidFill>
                <a:latin typeface="Tisa Offc Serif Pro" panose="02010504030101020102" pitchFamily="2" charset="0"/>
              </a:rPr>
              <a:t>Through Advocacy, </a:t>
            </a:r>
          </a:p>
          <a:p>
            <a:pPr algn="ctr">
              <a:lnSpc>
                <a:spcPct val="110000"/>
              </a:lnSpc>
            </a:pPr>
            <a:r>
              <a:rPr lang="en-US" sz="5400" b="1" dirty="0">
                <a:solidFill>
                  <a:schemeClr val="bg1"/>
                </a:solidFill>
                <a:latin typeface="Tisa Offc Serif Pro" panose="02010504030101020102" pitchFamily="2" charset="0"/>
              </a:rPr>
              <a:t>Education, Litigation</a:t>
            </a:r>
          </a:p>
          <a:p>
            <a:pPr algn="ctr">
              <a:lnSpc>
                <a:spcPct val="110000"/>
              </a:lnSpc>
            </a:pPr>
            <a:endParaRPr lang="en-US" sz="5400" b="1" dirty="0">
              <a:solidFill>
                <a:schemeClr val="bg1"/>
              </a:solidFill>
              <a:latin typeface="Tisa Offc Serif Pro" panose="02010504030101020102" pitchFamily="2" charset="0"/>
            </a:endParaRPr>
          </a:p>
        </p:txBody>
      </p:sp>
      <p:sp>
        <p:nvSpPr>
          <p:cNvPr id="8" name="Text Placeholder 7">
            <a:extLst>
              <a:ext uri="{FF2B5EF4-FFF2-40B4-BE49-F238E27FC236}">
                <a16:creationId xmlns:a16="http://schemas.microsoft.com/office/drawing/2014/main" id="{667A9421-66E3-F347-B205-1DFFC58610FB}"/>
              </a:ext>
            </a:extLst>
          </p:cNvPr>
          <p:cNvSpPr>
            <a:spLocks noGrp="1"/>
          </p:cNvSpPr>
          <p:nvPr>
            <p:ph type="body" sz="quarter" idx="19" hasCustomPrompt="1"/>
          </p:nvPr>
        </p:nvSpPr>
        <p:spPr>
          <a:xfrm>
            <a:off x="2953625" y="3902731"/>
            <a:ext cx="6281738" cy="104074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1">
                <a:solidFill>
                  <a:schemeClr val="bg1"/>
                </a:solidFill>
                <a:latin typeface="Tisa Offc Serif Pro" panose="02010504030101020102" pitchFamily="2" charset="0"/>
              </a:defRPr>
            </a:lvl1pPr>
          </a:lstStyle>
          <a:p>
            <a:pPr algn="ctr"/>
            <a:r>
              <a:rPr lang="en-US" b="1" i="1" dirty="0">
                <a:solidFill>
                  <a:schemeClr val="bg1"/>
                </a:solidFill>
                <a:latin typeface="Tisa Offc Serif Pro" panose="02010504030101020102" pitchFamily="2" charset="0"/>
              </a:rPr>
              <a:t>the Virginia Poverty Law Center (VPLC) breaks down systemic barriers keeping low-income Virginians in the cycle of poverty</a:t>
            </a:r>
          </a:p>
        </p:txBody>
      </p:sp>
    </p:spTree>
    <p:extLst>
      <p:ext uri="{BB962C8B-B14F-4D97-AF65-F5344CB8AC3E}">
        <p14:creationId xmlns:p14="http://schemas.microsoft.com/office/powerpoint/2010/main" val="23180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3A30D28-E83C-FA41-B03E-0C754E530204}"/>
              </a:ext>
            </a:extLst>
          </p:cNvPr>
          <p:cNvSpPr>
            <a:spLocks noGrp="1"/>
          </p:cNvSpPr>
          <p:nvPr>
            <p:ph type="sldNum" sz="quarter" idx="16"/>
          </p:nvPr>
        </p:nvSpPr>
        <p:spPr/>
        <p:txBody>
          <a:bodyPr/>
          <a:lstStyle/>
          <a:p>
            <a:fld id="{6F4F6840-7419-A24A-A696-AF1A194E8719}" type="slidenum">
              <a:rPr lang="en-US" smtClean="0"/>
              <a:t>‹#›</a:t>
            </a:fld>
            <a:endParaRPr lang="en-US" dirty="0"/>
          </a:p>
        </p:txBody>
      </p:sp>
      <p:sp>
        <p:nvSpPr>
          <p:cNvPr id="6" name="Footer Placeholder 5">
            <a:extLst>
              <a:ext uri="{FF2B5EF4-FFF2-40B4-BE49-F238E27FC236}">
                <a16:creationId xmlns:a16="http://schemas.microsoft.com/office/drawing/2014/main" id="{6649D0AE-FC41-F843-A312-4925B6E208A1}"/>
              </a:ext>
            </a:extLst>
          </p:cNvPr>
          <p:cNvSpPr>
            <a:spLocks noGrp="1"/>
          </p:cNvSpPr>
          <p:nvPr>
            <p:ph type="ftr" sz="quarter" idx="18"/>
          </p:nvPr>
        </p:nvSpPr>
        <p:spPr/>
        <p:txBody>
          <a:bodyPr/>
          <a:lstStyle/>
          <a:p>
            <a:r>
              <a:rPr lang="en-US"/>
              <a:t>TENANT RIGHTS &amp; RESOURCES</a:t>
            </a:r>
            <a:endParaRPr lang="en-US" dirty="0"/>
          </a:p>
        </p:txBody>
      </p:sp>
      <p:pic>
        <p:nvPicPr>
          <p:cNvPr id="7" name="Picture Placeholder 2">
            <a:extLst>
              <a:ext uri="{FF2B5EF4-FFF2-40B4-BE49-F238E27FC236}">
                <a16:creationId xmlns:a16="http://schemas.microsoft.com/office/drawing/2014/main" id="{B85CA071-571F-9746-9C7F-0A1CBA489F53}"/>
              </a:ext>
            </a:extLst>
          </p:cNvPr>
          <p:cNvPicPr>
            <a:picLocks noChangeAspect="1"/>
          </p:cNvPicPr>
          <p:nvPr userDrawn="1"/>
        </p:nvPicPr>
        <p:blipFill>
          <a:blip r:embed="rId2"/>
          <a:srcRect t="4137" b="4137"/>
          <a:stretch>
            <a:fillRect/>
          </a:stretch>
        </p:blipFill>
        <p:spPr>
          <a:xfrm>
            <a:off x="0" y="4702"/>
            <a:ext cx="5130139" cy="6293922"/>
          </a:xfrm>
          <a:prstGeom prst="rect">
            <a:avLst/>
          </a:prstGeom>
        </p:spPr>
      </p:pic>
      <p:pic>
        <p:nvPicPr>
          <p:cNvPr id="12" name="Picture Placeholder 12">
            <a:extLst>
              <a:ext uri="{FF2B5EF4-FFF2-40B4-BE49-F238E27FC236}">
                <a16:creationId xmlns:a16="http://schemas.microsoft.com/office/drawing/2014/main" id="{797446D9-2096-224E-8097-E7A378BE56C1}"/>
              </a:ext>
            </a:extLst>
          </p:cNvPr>
          <p:cNvPicPr>
            <a:picLocks noChangeAspect="1"/>
          </p:cNvPicPr>
          <p:nvPr userDrawn="1"/>
        </p:nvPicPr>
        <p:blipFill>
          <a:blip r:embed="rId3"/>
          <a:srcRect l="74" r="74"/>
          <a:stretch>
            <a:fillRect/>
          </a:stretch>
        </p:blipFill>
        <p:spPr>
          <a:xfrm>
            <a:off x="6089043" y="2832263"/>
            <a:ext cx="1078994" cy="1078992"/>
          </a:xfrm>
          <a:prstGeom prst="rect">
            <a:avLst/>
          </a:prstGeom>
        </p:spPr>
      </p:pic>
      <p:pic>
        <p:nvPicPr>
          <p:cNvPr id="14" name="Picture Placeholder 15">
            <a:extLst>
              <a:ext uri="{FF2B5EF4-FFF2-40B4-BE49-F238E27FC236}">
                <a16:creationId xmlns:a16="http://schemas.microsoft.com/office/drawing/2014/main" id="{41A01310-84E2-8B44-8A87-889287F061B4}"/>
              </a:ext>
            </a:extLst>
          </p:cNvPr>
          <p:cNvPicPr>
            <a:picLocks noChangeAspect="1"/>
          </p:cNvPicPr>
          <p:nvPr userDrawn="1"/>
        </p:nvPicPr>
        <p:blipFill>
          <a:blip r:embed="rId3"/>
          <a:srcRect/>
          <a:stretch>
            <a:fillRect/>
          </a:stretch>
        </p:blipFill>
        <p:spPr>
          <a:xfrm>
            <a:off x="6089043" y="4404198"/>
            <a:ext cx="1078994" cy="1078992"/>
          </a:xfrm>
          <a:prstGeom prst="rect">
            <a:avLst/>
          </a:prstGeom>
        </p:spPr>
      </p:pic>
      <p:pic>
        <p:nvPicPr>
          <p:cNvPr id="15" name="Picture 14">
            <a:extLst>
              <a:ext uri="{FF2B5EF4-FFF2-40B4-BE49-F238E27FC236}">
                <a16:creationId xmlns:a16="http://schemas.microsoft.com/office/drawing/2014/main" id="{854FB022-6A0B-1E44-A985-8227FE44A854}"/>
              </a:ext>
            </a:extLst>
          </p:cNvPr>
          <p:cNvPicPr>
            <a:picLocks noChangeAspect="1"/>
          </p:cNvPicPr>
          <p:nvPr userDrawn="1"/>
        </p:nvPicPr>
        <p:blipFill>
          <a:blip r:embed="rId4"/>
          <a:stretch>
            <a:fillRect/>
          </a:stretch>
        </p:blipFill>
        <p:spPr>
          <a:xfrm>
            <a:off x="6336440" y="3130459"/>
            <a:ext cx="584200" cy="482600"/>
          </a:xfrm>
          <a:prstGeom prst="rect">
            <a:avLst/>
          </a:prstGeom>
        </p:spPr>
      </p:pic>
      <p:pic>
        <p:nvPicPr>
          <p:cNvPr id="16" name="Picture 15">
            <a:extLst>
              <a:ext uri="{FF2B5EF4-FFF2-40B4-BE49-F238E27FC236}">
                <a16:creationId xmlns:a16="http://schemas.microsoft.com/office/drawing/2014/main" id="{93B17221-1298-484A-BFAB-F344A90C40ED}"/>
              </a:ext>
            </a:extLst>
          </p:cNvPr>
          <p:cNvPicPr>
            <a:picLocks noChangeAspect="1"/>
          </p:cNvPicPr>
          <p:nvPr userDrawn="1"/>
        </p:nvPicPr>
        <p:blipFill>
          <a:blip r:embed="rId5"/>
          <a:stretch>
            <a:fillRect/>
          </a:stretch>
        </p:blipFill>
        <p:spPr>
          <a:xfrm>
            <a:off x="6476140" y="4657944"/>
            <a:ext cx="304800" cy="571500"/>
          </a:xfrm>
          <a:prstGeom prst="rect">
            <a:avLst/>
          </a:prstGeom>
        </p:spPr>
      </p:pic>
      <p:pic>
        <p:nvPicPr>
          <p:cNvPr id="19" name="Picture 18">
            <a:extLst>
              <a:ext uri="{FF2B5EF4-FFF2-40B4-BE49-F238E27FC236}">
                <a16:creationId xmlns:a16="http://schemas.microsoft.com/office/drawing/2014/main" id="{3927B503-9BEF-CD47-8AEC-26A36BFD2A72}"/>
              </a:ext>
            </a:extLst>
          </p:cNvPr>
          <p:cNvPicPr>
            <a:picLocks noChangeAspect="1"/>
          </p:cNvPicPr>
          <p:nvPr userDrawn="1"/>
        </p:nvPicPr>
        <p:blipFill>
          <a:blip r:embed="rId6"/>
          <a:stretch>
            <a:fillRect/>
          </a:stretch>
        </p:blipFill>
        <p:spPr>
          <a:xfrm>
            <a:off x="6025543" y="850930"/>
            <a:ext cx="63500" cy="1054100"/>
          </a:xfrm>
          <a:prstGeom prst="rect">
            <a:avLst/>
          </a:prstGeom>
        </p:spPr>
      </p:pic>
      <p:sp>
        <p:nvSpPr>
          <p:cNvPr id="25" name="Text Placeholder 24">
            <a:extLst>
              <a:ext uri="{FF2B5EF4-FFF2-40B4-BE49-F238E27FC236}">
                <a16:creationId xmlns:a16="http://schemas.microsoft.com/office/drawing/2014/main" id="{A0E398F6-53BE-704B-AFBA-5985560C9F66}"/>
              </a:ext>
            </a:extLst>
          </p:cNvPr>
          <p:cNvSpPr>
            <a:spLocks noGrp="1"/>
          </p:cNvSpPr>
          <p:nvPr>
            <p:ph type="body" sz="quarter" idx="19" hasCustomPrompt="1"/>
          </p:nvPr>
        </p:nvSpPr>
        <p:spPr>
          <a:xfrm>
            <a:off x="499730" y="944797"/>
            <a:ext cx="4000833" cy="4258176"/>
          </a:xfrm>
        </p:spPr>
        <p:txBody>
          <a:bodyPr>
            <a:normAutofit/>
          </a:bodyPr>
          <a:lstStyle>
            <a:lvl1pPr>
              <a:lnSpc>
                <a:spcPct val="110000"/>
              </a:lnSpc>
              <a:spcBef>
                <a:spcPts val="0"/>
              </a:spcBef>
              <a:defRPr sz="2500" b="0">
                <a:solidFill>
                  <a:schemeClr val="bg1"/>
                </a:solidFill>
              </a:defRPr>
            </a:lvl1pPr>
          </a:lstStyle>
          <a:p>
            <a:pPr>
              <a:lnSpc>
                <a:spcPct val="110000"/>
              </a:lnSpc>
            </a:pPr>
            <a:r>
              <a:rPr lang="en-US" sz="2500" b="1" dirty="0">
                <a:solidFill>
                  <a:schemeClr val="bg1"/>
                </a:solidFill>
                <a:latin typeface="Tisa Offc Serif Pro" panose="02010504030101020102" pitchFamily="2" charset="0"/>
              </a:rPr>
              <a:t>Pull quote or highlighted information. Lorem ipsum dolor sit </a:t>
            </a:r>
            <a:r>
              <a:rPr lang="en-US" sz="2500" b="1" dirty="0" err="1">
                <a:solidFill>
                  <a:schemeClr val="bg1"/>
                </a:solidFill>
                <a:latin typeface="Tisa Offc Serif Pro" panose="02010504030101020102" pitchFamily="2" charset="0"/>
              </a:rPr>
              <a:t>amet</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consectetuer</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adipiscing</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elit</a:t>
            </a:r>
            <a:r>
              <a:rPr lang="en-US" sz="2500" b="1" dirty="0">
                <a:solidFill>
                  <a:schemeClr val="bg1"/>
                </a:solidFill>
                <a:latin typeface="Tisa Offc Serif Pro" panose="02010504030101020102" pitchFamily="2" charset="0"/>
              </a:rPr>
              <a:t>, sed diam </a:t>
            </a:r>
            <a:r>
              <a:rPr lang="en-US" sz="2500" b="1" dirty="0" err="1">
                <a:solidFill>
                  <a:schemeClr val="bg1"/>
                </a:solidFill>
                <a:latin typeface="Tisa Offc Serif Pro" panose="02010504030101020102" pitchFamily="2" charset="0"/>
              </a:rPr>
              <a:t>nonummy</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nibh</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euismod</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tincidunt</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ut</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laoreet</a:t>
            </a:r>
            <a:r>
              <a:rPr lang="en-US" sz="2500" b="1" dirty="0">
                <a:solidFill>
                  <a:schemeClr val="bg1"/>
                </a:solidFill>
                <a:latin typeface="Tisa Offc Serif Pro" panose="02010504030101020102" pitchFamily="2" charset="0"/>
              </a:rPr>
              <a:t> dolore magna </a:t>
            </a:r>
            <a:r>
              <a:rPr lang="en-US" sz="2500" b="1" dirty="0" err="1">
                <a:solidFill>
                  <a:schemeClr val="bg1"/>
                </a:solidFill>
                <a:latin typeface="Tisa Offc Serif Pro" panose="02010504030101020102" pitchFamily="2" charset="0"/>
              </a:rPr>
              <a:t>aliquam</a:t>
            </a:r>
            <a:r>
              <a:rPr lang="en-US" sz="2500" b="1" dirty="0">
                <a:solidFill>
                  <a:schemeClr val="bg1"/>
                </a:solidFill>
                <a:latin typeface="Tisa Offc Serif Pro" panose="02010504030101020102" pitchFamily="2" charset="0"/>
              </a:rPr>
              <a:t> </a:t>
            </a:r>
            <a:r>
              <a:rPr lang="en-US" sz="2500" b="1" dirty="0" err="1">
                <a:solidFill>
                  <a:schemeClr val="bg1"/>
                </a:solidFill>
                <a:latin typeface="Tisa Offc Serif Pro" panose="02010504030101020102" pitchFamily="2" charset="0"/>
              </a:rPr>
              <a:t>erat</a:t>
            </a:r>
            <a:r>
              <a:rPr lang="en-US" sz="2500" b="1" dirty="0">
                <a:solidFill>
                  <a:schemeClr val="bg1"/>
                </a:solidFill>
                <a:latin typeface="Tisa Offc Serif Pro" panose="02010504030101020102" pitchFamily="2" charset="0"/>
              </a:rPr>
              <a:t>.</a:t>
            </a:r>
          </a:p>
        </p:txBody>
      </p:sp>
      <p:sp>
        <p:nvSpPr>
          <p:cNvPr id="29" name="Text Placeholder 28">
            <a:extLst>
              <a:ext uri="{FF2B5EF4-FFF2-40B4-BE49-F238E27FC236}">
                <a16:creationId xmlns:a16="http://schemas.microsoft.com/office/drawing/2014/main" id="{1C6D3CA2-36C8-2B46-A9A0-8C0FF119BC33}"/>
              </a:ext>
            </a:extLst>
          </p:cNvPr>
          <p:cNvSpPr>
            <a:spLocks noGrp="1"/>
          </p:cNvSpPr>
          <p:nvPr>
            <p:ph type="body" sz="quarter" idx="20" hasCustomPrompt="1"/>
          </p:nvPr>
        </p:nvSpPr>
        <p:spPr>
          <a:xfrm>
            <a:off x="6457341" y="865627"/>
            <a:ext cx="5233988" cy="461963"/>
          </a:xfrm>
        </p:spPr>
        <p:txBody>
          <a:bodyPr>
            <a:noAutofit/>
          </a:bodyPr>
          <a:lstStyle>
            <a:lvl1pPr>
              <a:defRPr sz="3100" b="1" cap="all" baseline="0">
                <a:solidFill>
                  <a:srgbClr val="376B93"/>
                </a:solidFill>
              </a:defRPr>
            </a:lvl1pPr>
          </a:lstStyle>
          <a:p>
            <a:pPr lvl="0"/>
            <a:r>
              <a:rPr lang="en-US" dirty="0"/>
              <a:t>OUR COMPANY VALUES</a:t>
            </a:r>
          </a:p>
        </p:txBody>
      </p:sp>
      <p:sp>
        <p:nvSpPr>
          <p:cNvPr id="31" name="Text Placeholder 30">
            <a:extLst>
              <a:ext uri="{FF2B5EF4-FFF2-40B4-BE49-F238E27FC236}">
                <a16:creationId xmlns:a16="http://schemas.microsoft.com/office/drawing/2014/main" id="{8DBB9623-C333-824C-81B0-87BC792CAAE8}"/>
              </a:ext>
            </a:extLst>
          </p:cNvPr>
          <p:cNvSpPr>
            <a:spLocks noGrp="1"/>
          </p:cNvSpPr>
          <p:nvPr>
            <p:ph type="body" sz="quarter" idx="21" hasCustomPrompt="1"/>
          </p:nvPr>
        </p:nvSpPr>
        <p:spPr>
          <a:xfrm>
            <a:off x="6467237" y="1433756"/>
            <a:ext cx="5233988"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33" name="Text Placeholder 32">
            <a:extLst>
              <a:ext uri="{FF2B5EF4-FFF2-40B4-BE49-F238E27FC236}">
                <a16:creationId xmlns:a16="http://schemas.microsoft.com/office/drawing/2014/main" id="{22A6DB73-9840-CC43-AB71-A9E604F63D0C}"/>
              </a:ext>
            </a:extLst>
          </p:cNvPr>
          <p:cNvSpPr>
            <a:spLocks noGrp="1"/>
          </p:cNvSpPr>
          <p:nvPr>
            <p:ph type="body" sz="quarter" idx="22" hasCustomPrompt="1"/>
          </p:nvPr>
        </p:nvSpPr>
        <p:spPr>
          <a:xfrm>
            <a:off x="7396634" y="2904318"/>
            <a:ext cx="3554412" cy="328914"/>
          </a:xfrm>
        </p:spPr>
        <p:txBody>
          <a:bodyPr>
            <a:noAutofit/>
          </a:bodyPr>
          <a:lstStyle>
            <a:lvl1pPr>
              <a:defRPr sz="1800" b="0" i="0">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lvl="0"/>
            <a:r>
              <a:rPr lang="en-US" dirty="0"/>
              <a:t>Title One</a:t>
            </a:r>
          </a:p>
        </p:txBody>
      </p:sp>
      <p:sp>
        <p:nvSpPr>
          <p:cNvPr id="36" name="Text Placeholder 32">
            <a:extLst>
              <a:ext uri="{FF2B5EF4-FFF2-40B4-BE49-F238E27FC236}">
                <a16:creationId xmlns:a16="http://schemas.microsoft.com/office/drawing/2014/main" id="{C9284B17-ECCA-B048-A2E8-87B3F1B0BB7F}"/>
              </a:ext>
            </a:extLst>
          </p:cNvPr>
          <p:cNvSpPr>
            <a:spLocks noGrp="1"/>
          </p:cNvSpPr>
          <p:nvPr>
            <p:ph type="body" sz="quarter" idx="24" hasCustomPrompt="1"/>
          </p:nvPr>
        </p:nvSpPr>
        <p:spPr>
          <a:xfrm>
            <a:off x="7396634" y="4421296"/>
            <a:ext cx="3554412" cy="328914"/>
          </a:xfrm>
        </p:spPr>
        <p:txBody>
          <a:bodyPr>
            <a:noAutofit/>
          </a:bodyPr>
          <a:lstStyle>
            <a:lvl1pPr>
              <a:defRPr sz="1800" b="0" i="0">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lvl="0"/>
            <a:r>
              <a:rPr lang="en-US" dirty="0"/>
              <a:t>Title One</a:t>
            </a:r>
          </a:p>
        </p:txBody>
      </p:sp>
      <p:sp>
        <p:nvSpPr>
          <p:cNvPr id="3" name="Text Placeholder 2">
            <a:extLst>
              <a:ext uri="{FF2B5EF4-FFF2-40B4-BE49-F238E27FC236}">
                <a16:creationId xmlns:a16="http://schemas.microsoft.com/office/drawing/2014/main" id="{12E7D189-0420-FD4D-A665-580A60539F5F}"/>
              </a:ext>
            </a:extLst>
          </p:cNvPr>
          <p:cNvSpPr>
            <a:spLocks noGrp="1"/>
          </p:cNvSpPr>
          <p:nvPr>
            <p:ph type="body" sz="quarter" idx="26" hasCustomPrompt="1"/>
          </p:nvPr>
        </p:nvSpPr>
        <p:spPr>
          <a:xfrm>
            <a:off x="7396634" y="3247960"/>
            <a:ext cx="3554412" cy="785505"/>
          </a:xfrm>
        </p:spPr>
        <p:txBody>
          <a:bodyPr/>
          <a:lstStyle>
            <a:lvl1pPr>
              <a:lnSpc>
                <a:spcPct val="120000"/>
              </a:lnSpc>
              <a:spcBef>
                <a:spcPts val="0"/>
              </a:spcBef>
              <a:defRPr sz="1400" b="0" i="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endParaRPr lang="en-US" dirty="0"/>
          </a:p>
        </p:txBody>
      </p:sp>
      <p:sp>
        <p:nvSpPr>
          <p:cNvPr id="20" name="Text Placeholder 2">
            <a:extLst>
              <a:ext uri="{FF2B5EF4-FFF2-40B4-BE49-F238E27FC236}">
                <a16:creationId xmlns:a16="http://schemas.microsoft.com/office/drawing/2014/main" id="{EAD43201-ECED-7246-BC9A-2DAE3AC94781}"/>
              </a:ext>
            </a:extLst>
          </p:cNvPr>
          <p:cNvSpPr>
            <a:spLocks noGrp="1"/>
          </p:cNvSpPr>
          <p:nvPr>
            <p:ph type="body" sz="quarter" idx="27" hasCustomPrompt="1"/>
          </p:nvPr>
        </p:nvSpPr>
        <p:spPr>
          <a:xfrm>
            <a:off x="7396634" y="4758063"/>
            <a:ext cx="3554412" cy="831363"/>
          </a:xfrm>
        </p:spPr>
        <p:txBody>
          <a:bodyPr/>
          <a:lstStyle>
            <a:lvl1pPr>
              <a:lnSpc>
                <a:spcPct val="120000"/>
              </a:lnSpc>
              <a:spcBef>
                <a:spcPts val="0"/>
              </a:spcBef>
              <a:defRPr sz="1400" b="0" i="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endParaRPr lang="en-US" dirty="0"/>
          </a:p>
        </p:txBody>
      </p:sp>
    </p:spTree>
    <p:extLst>
      <p:ext uri="{BB962C8B-B14F-4D97-AF65-F5344CB8AC3E}">
        <p14:creationId xmlns:p14="http://schemas.microsoft.com/office/powerpoint/2010/main" val="51300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F26410D-DED9-CB48-A1E5-4C831D148568}"/>
              </a:ext>
            </a:extLst>
          </p:cNvPr>
          <p:cNvSpPr>
            <a:spLocks noGrp="1"/>
          </p:cNvSpPr>
          <p:nvPr>
            <p:ph type="sldNum" sz="quarter" idx="12"/>
          </p:nvPr>
        </p:nvSpPr>
        <p:spPr/>
        <p:txBody>
          <a:bodyPr/>
          <a:lstStyle/>
          <a:p>
            <a:fld id="{6F4F6840-7419-A24A-A696-AF1A194E8719}" type="slidenum">
              <a:rPr lang="en-US" smtClean="0"/>
              <a:t>‹#›</a:t>
            </a:fld>
            <a:endParaRPr lang="en-US"/>
          </a:p>
        </p:txBody>
      </p:sp>
      <p:sp>
        <p:nvSpPr>
          <p:cNvPr id="13" name="Footer Placeholder 12">
            <a:extLst>
              <a:ext uri="{FF2B5EF4-FFF2-40B4-BE49-F238E27FC236}">
                <a16:creationId xmlns:a16="http://schemas.microsoft.com/office/drawing/2014/main" id="{2EDF05B2-6AA3-D74D-B4D0-46FF4C850940}"/>
              </a:ext>
            </a:extLst>
          </p:cNvPr>
          <p:cNvSpPr>
            <a:spLocks noGrp="1"/>
          </p:cNvSpPr>
          <p:nvPr>
            <p:ph type="ftr" sz="quarter" idx="17"/>
          </p:nvPr>
        </p:nvSpPr>
        <p:spPr/>
        <p:txBody>
          <a:bodyPr/>
          <a:lstStyle/>
          <a:p>
            <a:r>
              <a:rPr lang="en-US"/>
              <a:t>TENANT RIGHTS &amp; RESOURCES</a:t>
            </a:r>
            <a:endParaRPr lang="en-US" dirty="0"/>
          </a:p>
        </p:txBody>
      </p:sp>
      <p:pic>
        <p:nvPicPr>
          <p:cNvPr id="8" name="Picture Placeholder 4">
            <a:extLst>
              <a:ext uri="{FF2B5EF4-FFF2-40B4-BE49-F238E27FC236}">
                <a16:creationId xmlns:a16="http://schemas.microsoft.com/office/drawing/2014/main" id="{5BAD33D0-7DF3-E24E-A42B-93023287DD17}"/>
              </a:ext>
            </a:extLst>
          </p:cNvPr>
          <p:cNvPicPr>
            <a:picLocks noChangeAspect="1"/>
          </p:cNvPicPr>
          <p:nvPr userDrawn="1"/>
        </p:nvPicPr>
        <p:blipFill>
          <a:blip r:embed="rId2"/>
          <a:srcRect t="392" b="392"/>
          <a:stretch>
            <a:fillRect/>
          </a:stretch>
        </p:blipFill>
        <p:spPr>
          <a:xfrm>
            <a:off x="1079567" y="2292354"/>
            <a:ext cx="4932589" cy="3667125"/>
          </a:xfrm>
          <a:prstGeom prst="rect">
            <a:avLst/>
          </a:prstGeom>
        </p:spPr>
      </p:pic>
      <p:pic>
        <p:nvPicPr>
          <p:cNvPr id="14" name="Picture Placeholder 10">
            <a:extLst>
              <a:ext uri="{FF2B5EF4-FFF2-40B4-BE49-F238E27FC236}">
                <a16:creationId xmlns:a16="http://schemas.microsoft.com/office/drawing/2014/main" id="{48FA594F-3DDF-AC4A-9DE6-66D1C7104006}"/>
              </a:ext>
            </a:extLst>
          </p:cNvPr>
          <p:cNvPicPr>
            <a:picLocks noChangeAspect="1"/>
          </p:cNvPicPr>
          <p:nvPr userDrawn="1"/>
        </p:nvPicPr>
        <p:blipFill>
          <a:blip r:embed="rId2"/>
          <a:srcRect t="392" b="392"/>
          <a:stretch>
            <a:fillRect/>
          </a:stretch>
        </p:blipFill>
        <p:spPr>
          <a:xfrm>
            <a:off x="6288746" y="2292354"/>
            <a:ext cx="4932589" cy="3667125"/>
          </a:xfrm>
          <a:prstGeom prst="rect">
            <a:avLst/>
          </a:prstGeom>
        </p:spPr>
      </p:pic>
      <p:pic>
        <p:nvPicPr>
          <p:cNvPr id="17" name="Picture 16">
            <a:extLst>
              <a:ext uri="{FF2B5EF4-FFF2-40B4-BE49-F238E27FC236}">
                <a16:creationId xmlns:a16="http://schemas.microsoft.com/office/drawing/2014/main" id="{46671905-A46B-204E-A8A2-36CF6E798A9B}"/>
              </a:ext>
            </a:extLst>
          </p:cNvPr>
          <p:cNvPicPr>
            <a:picLocks noChangeAspect="1"/>
          </p:cNvPicPr>
          <p:nvPr userDrawn="1"/>
        </p:nvPicPr>
        <p:blipFill>
          <a:blip r:embed="rId3"/>
          <a:stretch>
            <a:fillRect/>
          </a:stretch>
        </p:blipFill>
        <p:spPr>
          <a:xfrm>
            <a:off x="1016067" y="704788"/>
            <a:ext cx="63500" cy="1054100"/>
          </a:xfrm>
          <a:prstGeom prst="rect">
            <a:avLst/>
          </a:prstGeom>
        </p:spPr>
      </p:pic>
      <p:pic>
        <p:nvPicPr>
          <p:cNvPr id="20" name="Picture 19">
            <a:extLst>
              <a:ext uri="{FF2B5EF4-FFF2-40B4-BE49-F238E27FC236}">
                <a16:creationId xmlns:a16="http://schemas.microsoft.com/office/drawing/2014/main" id="{7CF46A41-9947-AA46-84FA-6E42A1225DDD}"/>
              </a:ext>
            </a:extLst>
          </p:cNvPr>
          <p:cNvPicPr>
            <a:picLocks noChangeAspect="1"/>
          </p:cNvPicPr>
          <p:nvPr userDrawn="1"/>
        </p:nvPicPr>
        <p:blipFill>
          <a:blip r:embed="rId4"/>
          <a:stretch>
            <a:fillRect/>
          </a:stretch>
        </p:blipFill>
        <p:spPr>
          <a:xfrm>
            <a:off x="2959072" y="3207755"/>
            <a:ext cx="1079500" cy="1079500"/>
          </a:xfrm>
          <a:prstGeom prst="rect">
            <a:avLst/>
          </a:prstGeom>
        </p:spPr>
      </p:pic>
      <p:pic>
        <p:nvPicPr>
          <p:cNvPr id="21" name="Picture 20">
            <a:extLst>
              <a:ext uri="{FF2B5EF4-FFF2-40B4-BE49-F238E27FC236}">
                <a16:creationId xmlns:a16="http://schemas.microsoft.com/office/drawing/2014/main" id="{26AA2610-D4B9-534C-9C59-9D2CE43E12E8}"/>
              </a:ext>
            </a:extLst>
          </p:cNvPr>
          <p:cNvPicPr>
            <a:picLocks noChangeAspect="1"/>
          </p:cNvPicPr>
          <p:nvPr userDrawn="1"/>
        </p:nvPicPr>
        <p:blipFill>
          <a:blip r:embed="rId5"/>
          <a:stretch>
            <a:fillRect/>
          </a:stretch>
        </p:blipFill>
        <p:spPr>
          <a:xfrm>
            <a:off x="8190720" y="3207755"/>
            <a:ext cx="1079500" cy="1079500"/>
          </a:xfrm>
          <a:prstGeom prst="rect">
            <a:avLst/>
          </a:prstGeom>
        </p:spPr>
      </p:pic>
      <p:sp>
        <p:nvSpPr>
          <p:cNvPr id="26" name="Text Placeholder 32">
            <a:extLst>
              <a:ext uri="{FF2B5EF4-FFF2-40B4-BE49-F238E27FC236}">
                <a16:creationId xmlns:a16="http://schemas.microsoft.com/office/drawing/2014/main" id="{0829AE61-B20F-3A41-8F4C-19AC77CEC0EE}"/>
              </a:ext>
            </a:extLst>
          </p:cNvPr>
          <p:cNvSpPr>
            <a:spLocks noGrp="1"/>
          </p:cNvSpPr>
          <p:nvPr>
            <p:ph type="body" sz="quarter" idx="22" hasCustomPrompt="1"/>
          </p:nvPr>
        </p:nvSpPr>
        <p:spPr>
          <a:xfrm>
            <a:off x="1260253" y="2665775"/>
            <a:ext cx="4347632" cy="328914"/>
          </a:xfrm>
        </p:spPr>
        <p:txBody>
          <a:bodyPr>
            <a:noAutofit/>
          </a:bodyPr>
          <a:lstStyle>
            <a:lvl1pPr algn="ctr">
              <a:defRPr sz="2200" b="0" i="0">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algn="ctr"/>
            <a:r>
              <a:rPr lang="en-US" sz="2200" b="1" dirty="0">
                <a:latin typeface="Tisa Offc Serif Pro" panose="02010504030101020102" pitchFamily="2" charset="0"/>
              </a:rPr>
              <a:t>Write Your Title Here</a:t>
            </a:r>
          </a:p>
        </p:txBody>
      </p:sp>
      <p:sp>
        <p:nvSpPr>
          <p:cNvPr id="27" name="Text Placeholder 34">
            <a:extLst>
              <a:ext uri="{FF2B5EF4-FFF2-40B4-BE49-F238E27FC236}">
                <a16:creationId xmlns:a16="http://schemas.microsoft.com/office/drawing/2014/main" id="{FDAA4931-2FBC-A043-89CA-7715C3F25924}"/>
              </a:ext>
            </a:extLst>
          </p:cNvPr>
          <p:cNvSpPr>
            <a:spLocks noGrp="1"/>
          </p:cNvSpPr>
          <p:nvPr>
            <p:ph type="body" sz="quarter" idx="23" hasCustomPrompt="1"/>
          </p:nvPr>
        </p:nvSpPr>
        <p:spPr>
          <a:xfrm>
            <a:off x="1474752" y="4575853"/>
            <a:ext cx="4076861" cy="1078992"/>
          </a:xfrm>
        </p:spPr>
        <p:txBody>
          <a:bodyPr>
            <a:normAutofit/>
          </a:bodyPr>
          <a:lstStyle>
            <a:lvl1pPr algn="ctr">
              <a:lnSpc>
                <a:spcPct val="120000"/>
              </a:lnSpc>
              <a:defRPr sz="1400" b="0" i="0">
                <a:latin typeface="Helvetica" pitchFamily="2" charset="0"/>
                <a:cs typeface="Helvetica" pitchFamily="2" charset="0"/>
              </a:defRPr>
            </a:lvl1pPr>
          </a:lstStyle>
          <a:p>
            <a:pPr algn="ct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volutpat</a:t>
            </a:r>
            <a:r>
              <a:rPr lang="en-US" sz="1400" dirty="0">
                <a:latin typeface="TisaSansPro" panose="020B0504020101010102" pitchFamily="34" charset="77"/>
                <a:cs typeface="TisaSansPro" panose="020B0504020101010102" pitchFamily="34" charset="77"/>
              </a:rPr>
              <a:t>. Ut </a:t>
            </a:r>
            <a:r>
              <a:rPr lang="en-US" sz="1400" dirty="0" err="1">
                <a:latin typeface="TisaSansPro" panose="020B0504020101010102" pitchFamily="34" charset="77"/>
                <a:cs typeface="TisaSansPro" panose="020B0504020101010102" pitchFamily="34" charset="77"/>
              </a:rPr>
              <a:t>wisi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enim</a:t>
            </a:r>
            <a:r>
              <a:rPr lang="en-US" sz="1400" dirty="0">
                <a:latin typeface="TisaSansPro" panose="020B0504020101010102" pitchFamily="34" charset="77"/>
                <a:cs typeface="TisaSansPro" panose="020B0504020101010102" pitchFamily="34" charset="77"/>
              </a:rPr>
              <a:t> ad minim </a:t>
            </a:r>
            <a:r>
              <a:rPr lang="en-US" sz="1400" dirty="0" err="1">
                <a:latin typeface="TisaSansPro" panose="020B0504020101010102" pitchFamily="34" charset="77"/>
                <a:cs typeface="TisaSansPro" panose="020B0504020101010102" pitchFamily="34" charset="77"/>
              </a:rPr>
              <a:t>veniam</a:t>
            </a:r>
            <a:r>
              <a:rPr lang="en-US" sz="1400" dirty="0">
                <a:latin typeface="TisaSansPro" panose="020B0504020101010102" pitchFamily="34" charset="77"/>
                <a:cs typeface="TisaSansPro" panose="020B0504020101010102" pitchFamily="34" charset="77"/>
              </a:rPr>
              <a:t>.</a:t>
            </a:r>
          </a:p>
        </p:txBody>
      </p:sp>
      <p:sp>
        <p:nvSpPr>
          <p:cNvPr id="28" name="Text Placeholder 32">
            <a:extLst>
              <a:ext uri="{FF2B5EF4-FFF2-40B4-BE49-F238E27FC236}">
                <a16:creationId xmlns:a16="http://schemas.microsoft.com/office/drawing/2014/main" id="{09A633FD-2021-DB4D-9B43-E15F1A27B2C3}"/>
              </a:ext>
            </a:extLst>
          </p:cNvPr>
          <p:cNvSpPr>
            <a:spLocks noGrp="1"/>
          </p:cNvSpPr>
          <p:nvPr>
            <p:ph type="body" sz="quarter" idx="24" hasCustomPrompt="1"/>
          </p:nvPr>
        </p:nvSpPr>
        <p:spPr>
          <a:xfrm>
            <a:off x="6582532" y="2665775"/>
            <a:ext cx="4347632" cy="328914"/>
          </a:xfrm>
        </p:spPr>
        <p:txBody>
          <a:bodyPr>
            <a:noAutofit/>
          </a:bodyPr>
          <a:lstStyle>
            <a:lvl1pPr algn="ctr">
              <a:defRPr sz="2200" b="0" i="0">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algn="ctr"/>
            <a:r>
              <a:rPr lang="en-US" sz="2200" b="1" dirty="0">
                <a:latin typeface="Tisa Offc Serif Pro" panose="02010504030101020102" pitchFamily="2" charset="0"/>
              </a:rPr>
              <a:t>Write Your Title Here</a:t>
            </a:r>
          </a:p>
        </p:txBody>
      </p:sp>
      <p:sp>
        <p:nvSpPr>
          <p:cNvPr id="30" name="Text Placeholder 28">
            <a:extLst>
              <a:ext uri="{FF2B5EF4-FFF2-40B4-BE49-F238E27FC236}">
                <a16:creationId xmlns:a16="http://schemas.microsoft.com/office/drawing/2014/main" id="{03411E7F-84B8-4C40-A3E0-45753F56E4A9}"/>
              </a:ext>
            </a:extLst>
          </p:cNvPr>
          <p:cNvSpPr>
            <a:spLocks noGrp="1"/>
          </p:cNvSpPr>
          <p:nvPr>
            <p:ph type="body" sz="quarter" idx="26" hasCustomPrompt="1"/>
          </p:nvPr>
        </p:nvSpPr>
        <p:spPr>
          <a:xfrm>
            <a:off x="1297929" y="715641"/>
            <a:ext cx="5317163" cy="461963"/>
          </a:xfrm>
        </p:spPr>
        <p:txBody>
          <a:bodyPr>
            <a:noAutofit/>
          </a:bodyPr>
          <a:lstStyle>
            <a:lvl1pPr>
              <a:defRPr sz="3100" b="1" cap="all" baseline="0">
                <a:solidFill>
                  <a:srgbClr val="376B93"/>
                </a:solidFill>
              </a:defRPr>
            </a:lvl1pPr>
          </a:lstStyle>
          <a:p>
            <a:pPr lvl="0"/>
            <a:r>
              <a:rPr lang="en-US" dirty="0"/>
              <a:t>OUR COMPANY VALUES</a:t>
            </a:r>
          </a:p>
        </p:txBody>
      </p:sp>
      <p:sp>
        <p:nvSpPr>
          <p:cNvPr id="31" name="Text Placeholder 30">
            <a:extLst>
              <a:ext uri="{FF2B5EF4-FFF2-40B4-BE49-F238E27FC236}">
                <a16:creationId xmlns:a16="http://schemas.microsoft.com/office/drawing/2014/main" id="{1277C23D-A34C-5F48-BE3D-9FFF6001837B}"/>
              </a:ext>
            </a:extLst>
          </p:cNvPr>
          <p:cNvSpPr>
            <a:spLocks noGrp="1"/>
          </p:cNvSpPr>
          <p:nvPr>
            <p:ph type="body" sz="quarter" idx="27" hasCustomPrompt="1"/>
          </p:nvPr>
        </p:nvSpPr>
        <p:spPr>
          <a:xfrm>
            <a:off x="1307825" y="1283770"/>
            <a:ext cx="5317163"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32" name="Text Placeholder 34">
            <a:extLst>
              <a:ext uri="{FF2B5EF4-FFF2-40B4-BE49-F238E27FC236}">
                <a16:creationId xmlns:a16="http://schemas.microsoft.com/office/drawing/2014/main" id="{17F69389-9B6B-9441-BBA3-1F873B140AD9}"/>
              </a:ext>
            </a:extLst>
          </p:cNvPr>
          <p:cNvSpPr>
            <a:spLocks noGrp="1"/>
          </p:cNvSpPr>
          <p:nvPr>
            <p:ph type="body" sz="quarter" idx="28" hasCustomPrompt="1"/>
          </p:nvPr>
        </p:nvSpPr>
        <p:spPr>
          <a:xfrm>
            <a:off x="6731191" y="4603734"/>
            <a:ext cx="4076861" cy="1078992"/>
          </a:xfrm>
        </p:spPr>
        <p:txBody>
          <a:bodyPr>
            <a:normAutofit/>
          </a:bodyPr>
          <a:lstStyle>
            <a:lvl1pPr algn="ctr">
              <a:lnSpc>
                <a:spcPct val="120000"/>
              </a:lnSpc>
              <a:defRPr sz="1400" b="0" i="0">
                <a:latin typeface="Helvetica" pitchFamily="2" charset="0"/>
                <a:cs typeface="Helvetica" pitchFamily="2" charset="0"/>
              </a:defRPr>
            </a:lvl1pPr>
          </a:lstStyle>
          <a:p>
            <a:pPr algn="ct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volutpat</a:t>
            </a:r>
            <a:r>
              <a:rPr lang="en-US" sz="1400" dirty="0">
                <a:latin typeface="TisaSansPro" panose="020B0504020101010102" pitchFamily="34" charset="77"/>
                <a:cs typeface="TisaSansPro" panose="020B0504020101010102" pitchFamily="34" charset="77"/>
              </a:rPr>
              <a:t>. Ut </a:t>
            </a:r>
            <a:r>
              <a:rPr lang="en-US" sz="1400" dirty="0" err="1">
                <a:latin typeface="TisaSansPro" panose="020B0504020101010102" pitchFamily="34" charset="77"/>
                <a:cs typeface="TisaSansPro" panose="020B0504020101010102" pitchFamily="34" charset="77"/>
              </a:rPr>
              <a:t>wisi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enim</a:t>
            </a:r>
            <a:r>
              <a:rPr lang="en-US" sz="1400" dirty="0">
                <a:latin typeface="TisaSansPro" panose="020B0504020101010102" pitchFamily="34" charset="77"/>
                <a:cs typeface="TisaSansPro" panose="020B0504020101010102" pitchFamily="34" charset="77"/>
              </a:rPr>
              <a:t> ad minim </a:t>
            </a:r>
            <a:r>
              <a:rPr lang="en-US" sz="1400" dirty="0" err="1">
                <a:latin typeface="TisaSansPro" panose="020B0504020101010102" pitchFamily="34" charset="77"/>
                <a:cs typeface="TisaSansPro" panose="020B0504020101010102" pitchFamily="34" charset="77"/>
              </a:rPr>
              <a:t>veniam</a:t>
            </a:r>
            <a:r>
              <a:rPr lang="en-US" sz="1400" dirty="0">
                <a:latin typeface="TisaSansPro" panose="020B0504020101010102" pitchFamily="34" charset="77"/>
                <a:cs typeface="TisaSansPro" panose="020B0504020101010102" pitchFamily="34" charset="77"/>
              </a:rPr>
              <a:t>.</a:t>
            </a:r>
          </a:p>
        </p:txBody>
      </p:sp>
    </p:spTree>
    <p:extLst>
      <p:ext uri="{BB962C8B-B14F-4D97-AF65-F5344CB8AC3E}">
        <p14:creationId xmlns:p14="http://schemas.microsoft.com/office/powerpoint/2010/main" val="3411888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85413A-2EBE-364C-A5BB-4486173FD1C8}"/>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6" name="Footer Placeholder 5">
            <a:extLst>
              <a:ext uri="{FF2B5EF4-FFF2-40B4-BE49-F238E27FC236}">
                <a16:creationId xmlns:a16="http://schemas.microsoft.com/office/drawing/2014/main" id="{73F98235-AFF7-3148-8987-3BACCF90FA7A}"/>
              </a:ext>
            </a:extLst>
          </p:cNvPr>
          <p:cNvSpPr>
            <a:spLocks noGrp="1"/>
          </p:cNvSpPr>
          <p:nvPr>
            <p:ph type="ftr" sz="quarter" idx="12"/>
          </p:nvPr>
        </p:nvSpPr>
        <p:spPr/>
        <p:txBody>
          <a:bodyPr/>
          <a:lstStyle/>
          <a:p>
            <a:r>
              <a:rPr lang="en-US"/>
              <a:t>TENANT RIGHTS &amp; RESOURCES</a:t>
            </a:r>
            <a:endParaRPr lang="en-US" dirty="0"/>
          </a:p>
        </p:txBody>
      </p:sp>
      <p:pic>
        <p:nvPicPr>
          <p:cNvPr id="7" name="Picture Placeholder 9">
            <a:extLst>
              <a:ext uri="{FF2B5EF4-FFF2-40B4-BE49-F238E27FC236}">
                <a16:creationId xmlns:a16="http://schemas.microsoft.com/office/drawing/2014/main" id="{44E00965-D8CE-EA46-AAE4-AF7999234397}"/>
              </a:ext>
            </a:extLst>
          </p:cNvPr>
          <p:cNvPicPr>
            <a:picLocks noChangeAspect="1"/>
          </p:cNvPicPr>
          <p:nvPr userDrawn="1"/>
        </p:nvPicPr>
        <p:blipFill>
          <a:blip r:embed="rId2"/>
          <a:srcRect t="348" b="348"/>
          <a:stretch>
            <a:fillRect/>
          </a:stretch>
        </p:blipFill>
        <p:spPr>
          <a:xfrm>
            <a:off x="1069974" y="3775934"/>
            <a:ext cx="7148867" cy="2185251"/>
          </a:xfrm>
          <a:prstGeom prst="rect">
            <a:avLst/>
          </a:prstGeom>
        </p:spPr>
      </p:pic>
      <p:sp>
        <p:nvSpPr>
          <p:cNvPr id="4" name="Text Placeholder 3">
            <a:extLst>
              <a:ext uri="{FF2B5EF4-FFF2-40B4-BE49-F238E27FC236}">
                <a16:creationId xmlns:a16="http://schemas.microsoft.com/office/drawing/2014/main" id="{EE639436-E697-1C45-BF63-9B4915F5BC3D}"/>
              </a:ext>
            </a:extLst>
          </p:cNvPr>
          <p:cNvSpPr>
            <a:spLocks noGrp="1"/>
          </p:cNvSpPr>
          <p:nvPr>
            <p:ph type="body" sz="quarter" idx="13" hasCustomPrompt="1"/>
          </p:nvPr>
        </p:nvSpPr>
        <p:spPr>
          <a:xfrm>
            <a:off x="1318953" y="4481463"/>
            <a:ext cx="6586538" cy="838681"/>
          </a:xfrm>
        </p:spPr>
        <p:txBody>
          <a:bodyPr>
            <a:normAutofit/>
          </a:bodyPr>
          <a:lstStyle>
            <a:lvl1pPr>
              <a:defRPr sz="2400" b="0">
                <a:solidFill>
                  <a:schemeClr val="bg1"/>
                </a:solidFill>
              </a:defRPr>
            </a:lvl1pPr>
          </a:lstStyle>
          <a:p>
            <a:r>
              <a:rPr lang="en-US" sz="2400" dirty="0">
                <a:solidFill>
                  <a:schemeClr val="bg1"/>
                </a:solidFill>
                <a:latin typeface="Tisa Offc Serif Pro" panose="02010504030101020102" pitchFamily="2" charset="0"/>
              </a:rPr>
              <a:t>Service begin offered by a company, product should meet a certain consumer demand</a:t>
            </a:r>
          </a:p>
        </p:txBody>
      </p:sp>
      <p:pic>
        <p:nvPicPr>
          <p:cNvPr id="9" name="Picture 8">
            <a:extLst>
              <a:ext uri="{FF2B5EF4-FFF2-40B4-BE49-F238E27FC236}">
                <a16:creationId xmlns:a16="http://schemas.microsoft.com/office/drawing/2014/main" id="{97AFEB1A-2E0D-8F45-B54E-55729C66B545}"/>
              </a:ext>
            </a:extLst>
          </p:cNvPr>
          <p:cNvPicPr>
            <a:picLocks noChangeAspect="1"/>
          </p:cNvPicPr>
          <p:nvPr userDrawn="1"/>
        </p:nvPicPr>
        <p:blipFill>
          <a:blip r:embed="rId3"/>
          <a:stretch>
            <a:fillRect/>
          </a:stretch>
        </p:blipFill>
        <p:spPr>
          <a:xfrm>
            <a:off x="1015220" y="708952"/>
            <a:ext cx="63500" cy="1054100"/>
          </a:xfrm>
          <a:prstGeom prst="rect">
            <a:avLst/>
          </a:prstGeom>
        </p:spPr>
      </p:pic>
      <p:sp>
        <p:nvSpPr>
          <p:cNvPr id="12" name="Text Placeholder 11">
            <a:extLst>
              <a:ext uri="{FF2B5EF4-FFF2-40B4-BE49-F238E27FC236}">
                <a16:creationId xmlns:a16="http://schemas.microsoft.com/office/drawing/2014/main" id="{B77B28F8-1C53-4947-A7F1-ADCEE7581CB6}"/>
              </a:ext>
            </a:extLst>
          </p:cNvPr>
          <p:cNvSpPr>
            <a:spLocks noGrp="1"/>
          </p:cNvSpPr>
          <p:nvPr>
            <p:ph type="body" sz="quarter" idx="14" hasCustomPrompt="1"/>
          </p:nvPr>
        </p:nvSpPr>
        <p:spPr>
          <a:xfrm>
            <a:off x="1318954" y="460090"/>
            <a:ext cx="3541282" cy="633412"/>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14" name="Text Placeholder 13">
            <a:extLst>
              <a:ext uri="{FF2B5EF4-FFF2-40B4-BE49-F238E27FC236}">
                <a16:creationId xmlns:a16="http://schemas.microsoft.com/office/drawing/2014/main" id="{4A69FF93-8AC6-AA49-B8C2-5640EEF77603}"/>
              </a:ext>
            </a:extLst>
          </p:cNvPr>
          <p:cNvSpPr>
            <a:spLocks noGrp="1"/>
          </p:cNvSpPr>
          <p:nvPr>
            <p:ph type="body" sz="quarter" idx="15" hasCustomPrompt="1"/>
          </p:nvPr>
        </p:nvSpPr>
        <p:spPr>
          <a:xfrm>
            <a:off x="1318953" y="1074484"/>
            <a:ext cx="5201118" cy="2133600"/>
          </a:xfrm>
        </p:spPr>
        <p:txBody>
          <a:bodyPr>
            <a:normAutofit/>
          </a:bodyPr>
          <a:lstStyle>
            <a:lvl1pPr>
              <a:spcBef>
                <a:spcPts val="0"/>
              </a:spcBef>
              <a:defRPr sz="1400" b="0" i="0">
                <a:latin typeface="Helvetica" pitchFamily="2" charset="0"/>
                <a:cs typeface="Helvetica" pitchFamily="2" charset="0"/>
              </a:defRPr>
            </a:lvl1pPr>
          </a:lstStyle>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luptatum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zzril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delenit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augue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duis</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feugait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a:t>
            </a:r>
          </a:p>
        </p:txBody>
      </p:sp>
    </p:spTree>
    <p:extLst>
      <p:ext uri="{BB962C8B-B14F-4D97-AF65-F5344CB8AC3E}">
        <p14:creationId xmlns:p14="http://schemas.microsoft.com/office/powerpoint/2010/main" val="53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465F2F-B77D-2741-BA6B-78E6E7B92AB2}"/>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09C56EC8-914D-4A4E-B41C-90A517DB0DAA}"/>
              </a:ext>
            </a:extLst>
          </p:cNvPr>
          <p:cNvSpPr>
            <a:spLocks noGrp="1"/>
          </p:cNvSpPr>
          <p:nvPr>
            <p:ph type="ftr" sz="quarter" idx="11"/>
          </p:nvPr>
        </p:nvSpPr>
        <p:spPr/>
        <p:txBody>
          <a:bodyPr/>
          <a:lstStyle/>
          <a:p>
            <a:r>
              <a:rPr lang="en-US"/>
              <a:t>TENANT RIGHTS &amp; RESOURCES</a:t>
            </a:r>
            <a:endParaRPr lang="en-US" dirty="0"/>
          </a:p>
        </p:txBody>
      </p:sp>
      <p:pic>
        <p:nvPicPr>
          <p:cNvPr id="5" name="Picture Placeholder 10">
            <a:extLst>
              <a:ext uri="{FF2B5EF4-FFF2-40B4-BE49-F238E27FC236}">
                <a16:creationId xmlns:a16="http://schemas.microsoft.com/office/drawing/2014/main" id="{FA05986D-517C-8C47-8026-3CB1ACB0DBE5}"/>
              </a:ext>
            </a:extLst>
          </p:cNvPr>
          <p:cNvPicPr>
            <a:picLocks noChangeAspect="1"/>
          </p:cNvPicPr>
          <p:nvPr userDrawn="1"/>
        </p:nvPicPr>
        <p:blipFill>
          <a:blip r:embed="rId2"/>
          <a:srcRect t="305" b="305"/>
          <a:stretch>
            <a:fillRect/>
          </a:stretch>
        </p:blipFill>
        <p:spPr>
          <a:xfrm>
            <a:off x="1679575" y="706311"/>
            <a:ext cx="4645025" cy="5121275"/>
          </a:xfrm>
          <a:prstGeom prst="rect">
            <a:avLst/>
          </a:prstGeom>
        </p:spPr>
      </p:pic>
      <p:pic>
        <p:nvPicPr>
          <p:cNvPr id="7" name="Picture 6">
            <a:extLst>
              <a:ext uri="{FF2B5EF4-FFF2-40B4-BE49-F238E27FC236}">
                <a16:creationId xmlns:a16="http://schemas.microsoft.com/office/drawing/2014/main" id="{51183BD9-73B4-E345-A081-6DDBA1DBCA78}"/>
              </a:ext>
            </a:extLst>
          </p:cNvPr>
          <p:cNvPicPr>
            <a:picLocks noChangeAspect="1"/>
          </p:cNvPicPr>
          <p:nvPr userDrawn="1"/>
        </p:nvPicPr>
        <p:blipFill>
          <a:blip r:embed="rId3"/>
          <a:stretch>
            <a:fillRect/>
          </a:stretch>
        </p:blipFill>
        <p:spPr>
          <a:xfrm>
            <a:off x="1014867" y="694896"/>
            <a:ext cx="63500" cy="1054100"/>
          </a:xfrm>
          <a:prstGeom prst="rect">
            <a:avLst/>
          </a:prstGeom>
        </p:spPr>
      </p:pic>
      <p:sp>
        <p:nvSpPr>
          <p:cNvPr id="12" name="Text Placeholder 28">
            <a:extLst>
              <a:ext uri="{FF2B5EF4-FFF2-40B4-BE49-F238E27FC236}">
                <a16:creationId xmlns:a16="http://schemas.microsoft.com/office/drawing/2014/main" id="{AE69EE56-21BD-F844-8A36-B75F3EE73168}"/>
              </a:ext>
            </a:extLst>
          </p:cNvPr>
          <p:cNvSpPr>
            <a:spLocks noGrp="1"/>
          </p:cNvSpPr>
          <p:nvPr>
            <p:ph type="body" sz="quarter" idx="20" hasCustomPrompt="1"/>
          </p:nvPr>
        </p:nvSpPr>
        <p:spPr>
          <a:xfrm>
            <a:off x="6687203" y="734051"/>
            <a:ext cx="3156885" cy="885404"/>
          </a:xfrm>
        </p:spPr>
        <p:txBody>
          <a:bodyPr>
            <a:noAutofit/>
          </a:bodyPr>
          <a:lstStyle>
            <a:lvl1pPr>
              <a:defRPr sz="3100" b="1" cap="all" baseline="0">
                <a:solidFill>
                  <a:srgbClr val="376B93"/>
                </a:solidFill>
              </a:defRPr>
            </a:lvl1pPr>
          </a:lstStyle>
          <a:p>
            <a:pPr lvl="0"/>
            <a:r>
              <a:rPr lang="en-US" dirty="0"/>
              <a:t>Slide title goes here</a:t>
            </a:r>
          </a:p>
        </p:txBody>
      </p:sp>
      <p:sp>
        <p:nvSpPr>
          <p:cNvPr id="13" name="Text Placeholder 30">
            <a:extLst>
              <a:ext uri="{FF2B5EF4-FFF2-40B4-BE49-F238E27FC236}">
                <a16:creationId xmlns:a16="http://schemas.microsoft.com/office/drawing/2014/main" id="{D1462792-0A71-FC4C-A44B-9D9B3DA106AB}"/>
              </a:ext>
            </a:extLst>
          </p:cNvPr>
          <p:cNvSpPr>
            <a:spLocks noGrp="1"/>
          </p:cNvSpPr>
          <p:nvPr>
            <p:ph type="body" sz="quarter" idx="21" hasCustomPrompt="1"/>
          </p:nvPr>
        </p:nvSpPr>
        <p:spPr>
          <a:xfrm>
            <a:off x="6702649" y="1649960"/>
            <a:ext cx="4050695"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14" name="Text Placeholder 11">
            <a:extLst>
              <a:ext uri="{FF2B5EF4-FFF2-40B4-BE49-F238E27FC236}">
                <a16:creationId xmlns:a16="http://schemas.microsoft.com/office/drawing/2014/main" id="{F1BEA470-D7BA-764F-9002-2DB22DF85DF2}"/>
              </a:ext>
            </a:extLst>
          </p:cNvPr>
          <p:cNvSpPr>
            <a:spLocks noGrp="1"/>
          </p:cNvSpPr>
          <p:nvPr>
            <p:ph type="body" sz="quarter" idx="14" hasCustomPrompt="1"/>
          </p:nvPr>
        </p:nvSpPr>
        <p:spPr>
          <a:xfrm>
            <a:off x="6687203" y="2778472"/>
            <a:ext cx="3541282" cy="451184"/>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15" name="Text Placeholder 13">
            <a:extLst>
              <a:ext uri="{FF2B5EF4-FFF2-40B4-BE49-F238E27FC236}">
                <a16:creationId xmlns:a16="http://schemas.microsoft.com/office/drawing/2014/main" id="{EA1C0061-F2C4-BC42-BB9A-AC89425FA5C9}"/>
              </a:ext>
            </a:extLst>
          </p:cNvPr>
          <p:cNvSpPr>
            <a:spLocks noGrp="1"/>
          </p:cNvSpPr>
          <p:nvPr>
            <p:ph type="body" sz="quarter" idx="15" hasCustomPrompt="1"/>
          </p:nvPr>
        </p:nvSpPr>
        <p:spPr>
          <a:xfrm>
            <a:off x="6687201" y="3210637"/>
            <a:ext cx="4568625" cy="2805849"/>
          </a:xfrm>
        </p:spPr>
        <p:txBody>
          <a:bodyPr>
            <a:normAutofit/>
          </a:bodyPr>
          <a:lstStyle>
            <a:lvl1pPr>
              <a:lnSpc>
                <a:spcPct val="150000"/>
              </a:lnSpc>
              <a:spcBef>
                <a:spcPts val="0"/>
              </a:spcBef>
              <a:defRPr sz="1400" b="0" i="0">
                <a:latin typeface="Helvetica" pitchFamily="2" charset="0"/>
                <a:cs typeface="Helvetica" pitchFamily="2" charset="0"/>
              </a:defRPr>
            </a:lvl1pPr>
          </a:lstStyle>
          <a:p>
            <a:pP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a:t>
            </a:r>
          </a:p>
          <a:p>
            <a:pPr>
              <a:lnSpc>
                <a:spcPct val="120000"/>
              </a:lnSpc>
            </a:pPr>
            <a:endParaRPr lang="en-US" sz="1400" dirty="0">
              <a:latin typeface="TisaSansPro" panose="020B0504020101010102" pitchFamily="34" charset="77"/>
              <a:cs typeface="TisaSansPro" panose="020B0504020101010102" pitchFamily="34" charset="77"/>
            </a:endParaRPr>
          </a:p>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p>
        </p:txBody>
      </p:sp>
      <p:sp>
        <p:nvSpPr>
          <p:cNvPr id="19" name="Text Placeholder 18">
            <a:extLst>
              <a:ext uri="{FF2B5EF4-FFF2-40B4-BE49-F238E27FC236}">
                <a16:creationId xmlns:a16="http://schemas.microsoft.com/office/drawing/2014/main" id="{1C53C04A-8E42-4A40-9DC1-7A77A9885BC6}"/>
              </a:ext>
            </a:extLst>
          </p:cNvPr>
          <p:cNvSpPr>
            <a:spLocks noGrp="1"/>
          </p:cNvSpPr>
          <p:nvPr>
            <p:ph type="body" sz="quarter" idx="23" hasCustomPrompt="1"/>
          </p:nvPr>
        </p:nvSpPr>
        <p:spPr>
          <a:xfrm>
            <a:off x="2183394" y="1196014"/>
            <a:ext cx="3637386" cy="3973512"/>
          </a:xfrm>
        </p:spPr>
        <p:txBody>
          <a:bodyPr>
            <a:normAutofit/>
          </a:bodyPr>
          <a:lstStyle>
            <a:lvl1pPr>
              <a:defRPr sz="2400">
                <a:solidFill>
                  <a:schemeClr val="bg1"/>
                </a:solidFill>
              </a:defRPr>
            </a:lvl1pPr>
          </a:lstStyle>
          <a:p>
            <a:pPr>
              <a:lnSpc>
                <a:spcPct val="110000"/>
              </a:lnSpc>
            </a:pPr>
            <a:r>
              <a:rPr lang="en-US" sz="2400" dirty="0">
                <a:solidFill>
                  <a:schemeClr val="bg1"/>
                </a:solidFill>
                <a:latin typeface="Tisa Offc Serif Pro" panose="02010504030101020102" pitchFamily="2" charset="0"/>
              </a:rPr>
              <a:t>Pull quote or highlighted information. Lorem ipsum dolor sit </a:t>
            </a:r>
            <a:r>
              <a:rPr lang="en-US" sz="2400" dirty="0" err="1">
                <a:solidFill>
                  <a:schemeClr val="bg1"/>
                </a:solidFill>
                <a:latin typeface="Tisa Offc Serif Pro" panose="02010504030101020102" pitchFamily="2" charset="0"/>
              </a:rPr>
              <a:t>amet</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consectetuer</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adipiscing</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elit</a:t>
            </a:r>
            <a:r>
              <a:rPr lang="en-US" sz="2400" dirty="0">
                <a:solidFill>
                  <a:schemeClr val="bg1"/>
                </a:solidFill>
                <a:latin typeface="Tisa Offc Serif Pro" panose="02010504030101020102" pitchFamily="2" charset="0"/>
              </a:rPr>
              <a:t>, sed diam </a:t>
            </a:r>
            <a:r>
              <a:rPr lang="en-US" sz="2400" dirty="0" err="1">
                <a:solidFill>
                  <a:schemeClr val="bg1"/>
                </a:solidFill>
                <a:latin typeface="Tisa Offc Serif Pro" panose="02010504030101020102" pitchFamily="2" charset="0"/>
              </a:rPr>
              <a:t>nonummy</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nibh</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euismod</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tincidunt</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ut</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laoreet</a:t>
            </a:r>
            <a:r>
              <a:rPr lang="en-US" sz="2400" dirty="0">
                <a:solidFill>
                  <a:schemeClr val="bg1"/>
                </a:solidFill>
                <a:latin typeface="Tisa Offc Serif Pro" panose="02010504030101020102" pitchFamily="2" charset="0"/>
              </a:rPr>
              <a:t> dolore magna </a:t>
            </a:r>
            <a:r>
              <a:rPr lang="en-US" sz="2400" dirty="0" err="1">
                <a:solidFill>
                  <a:schemeClr val="bg1"/>
                </a:solidFill>
                <a:latin typeface="Tisa Offc Serif Pro" panose="02010504030101020102" pitchFamily="2" charset="0"/>
              </a:rPr>
              <a:t>aliquam</a:t>
            </a:r>
            <a:r>
              <a:rPr lang="en-US" sz="2400" dirty="0">
                <a:solidFill>
                  <a:schemeClr val="bg1"/>
                </a:solidFill>
                <a:latin typeface="Tisa Offc Serif Pro" panose="02010504030101020102" pitchFamily="2" charset="0"/>
              </a:rPr>
              <a:t> </a:t>
            </a:r>
            <a:r>
              <a:rPr lang="en-US" sz="2400" dirty="0" err="1">
                <a:solidFill>
                  <a:schemeClr val="bg1"/>
                </a:solidFill>
                <a:latin typeface="Tisa Offc Serif Pro" panose="02010504030101020102" pitchFamily="2" charset="0"/>
              </a:rPr>
              <a:t>erat</a:t>
            </a:r>
            <a:r>
              <a:rPr lang="en-US" sz="2400" dirty="0">
                <a:solidFill>
                  <a:schemeClr val="bg1"/>
                </a:solidFill>
                <a:latin typeface="Tisa Offc Serif Pro" panose="02010504030101020102" pitchFamily="2" charset="0"/>
              </a:rPr>
              <a:t>.</a:t>
            </a:r>
          </a:p>
        </p:txBody>
      </p:sp>
    </p:spTree>
    <p:extLst>
      <p:ext uri="{BB962C8B-B14F-4D97-AF65-F5344CB8AC3E}">
        <p14:creationId xmlns:p14="http://schemas.microsoft.com/office/powerpoint/2010/main" val="149766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50D7B7-2219-004C-8791-E6776A7297D9}"/>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27C7541B-6D16-0542-B8C9-9F2BDBCA61EE}"/>
              </a:ext>
            </a:extLst>
          </p:cNvPr>
          <p:cNvSpPr>
            <a:spLocks noGrp="1"/>
          </p:cNvSpPr>
          <p:nvPr>
            <p:ph type="ftr" sz="quarter" idx="11"/>
          </p:nvPr>
        </p:nvSpPr>
        <p:spPr/>
        <p:txBody>
          <a:bodyPr/>
          <a:lstStyle/>
          <a:p>
            <a:r>
              <a:rPr lang="en-US"/>
              <a:t>TENANT RIGHTS &amp; RESOURCES</a:t>
            </a:r>
            <a:endParaRPr lang="en-US" dirty="0"/>
          </a:p>
        </p:txBody>
      </p:sp>
      <p:pic>
        <p:nvPicPr>
          <p:cNvPr id="10" name="Picture Placeholder 18">
            <a:extLst>
              <a:ext uri="{FF2B5EF4-FFF2-40B4-BE49-F238E27FC236}">
                <a16:creationId xmlns:a16="http://schemas.microsoft.com/office/drawing/2014/main" id="{64B2B9DA-0756-1947-9575-FA09B259F49D}"/>
              </a:ext>
            </a:extLst>
          </p:cNvPr>
          <p:cNvPicPr>
            <a:picLocks noChangeAspect="1"/>
          </p:cNvPicPr>
          <p:nvPr userDrawn="1"/>
        </p:nvPicPr>
        <p:blipFill>
          <a:blip r:embed="rId2"/>
          <a:srcRect t="3478" b="3478"/>
          <a:stretch>
            <a:fillRect/>
          </a:stretch>
        </p:blipFill>
        <p:spPr>
          <a:xfrm>
            <a:off x="7497763" y="0"/>
            <a:ext cx="4694237" cy="6362472"/>
          </a:xfrm>
          <a:prstGeom prst="rect">
            <a:avLst/>
          </a:prstGeom>
        </p:spPr>
      </p:pic>
      <p:pic>
        <p:nvPicPr>
          <p:cNvPr id="11" name="Picture Placeholder 19">
            <a:extLst>
              <a:ext uri="{FF2B5EF4-FFF2-40B4-BE49-F238E27FC236}">
                <a16:creationId xmlns:a16="http://schemas.microsoft.com/office/drawing/2014/main" id="{FDB4A9E5-EDBF-7E41-92A1-67CF6335DE73}"/>
              </a:ext>
            </a:extLst>
          </p:cNvPr>
          <p:cNvPicPr>
            <a:picLocks noChangeAspect="1"/>
          </p:cNvPicPr>
          <p:nvPr userDrawn="1"/>
        </p:nvPicPr>
        <p:blipFill>
          <a:blip r:embed="rId3"/>
          <a:srcRect l="73" r="73"/>
          <a:stretch>
            <a:fillRect/>
          </a:stretch>
        </p:blipFill>
        <p:spPr>
          <a:xfrm>
            <a:off x="6943725" y="1443038"/>
            <a:ext cx="1090613" cy="1092200"/>
          </a:xfrm>
          <a:prstGeom prst="rect">
            <a:avLst/>
          </a:prstGeom>
          <a:noFill/>
          <a:ln>
            <a:noFill/>
          </a:ln>
        </p:spPr>
      </p:pic>
      <p:pic>
        <p:nvPicPr>
          <p:cNvPr id="12" name="Picture Placeholder 20">
            <a:extLst>
              <a:ext uri="{FF2B5EF4-FFF2-40B4-BE49-F238E27FC236}">
                <a16:creationId xmlns:a16="http://schemas.microsoft.com/office/drawing/2014/main" id="{65F23640-A2AA-8142-BEE2-FC5A5B641983}"/>
              </a:ext>
            </a:extLst>
          </p:cNvPr>
          <p:cNvPicPr>
            <a:picLocks noChangeAspect="1"/>
          </p:cNvPicPr>
          <p:nvPr userDrawn="1"/>
        </p:nvPicPr>
        <p:blipFill>
          <a:blip r:embed="rId4"/>
          <a:srcRect t="73" b="73"/>
          <a:stretch>
            <a:fillRect/>
          </a:stretch>
        </p:blipFill>
        <p:spPr>
          <a:xfrm>
            <a:off x="6951663" y="3016250"/>
            <a:ext cx="1092200" cy="1090613"/>
          </a:xfrm>
          <a:prstGeom prst="rect">
            <a:avLst/>
          </a:prstGeom>
          <a:noFill/>
          <a:ln>
            <a:noFill/>
          </a:ln>
        </p:spPr>
      </p:pic>
      <p:pic>
        <p:nvPicPr>
          <p:cNvPr id="13" name="Picture Placeholder 21">
            <a:extLst>
              <a:ext uri="{FF2B5EF4-FFF2-40B4-BE49-F238E27FC236}">
                <a16:creationId xmlns:a16="http://schemas.microsoft.com/office/drawing/2014/main" id="{CF6DD5C8-8313-7843-8F04-68186456DC03}"/>
              </a:ext>
            </a:extLst>
          </p:cNvPr>
          <p:cNvPicPr>
            <a:picLocks noChangeAspect="1"/>
          </p:cNvPicPr>
          <p:nvPr userDrawn="1"/>
        </p:nvPicPr>
        <p:blipFill>
          <a:blip r:embed="rId5"/>
          <a:srcRect/>
          <a:stretch>
            <a:fillRect/>
          </a:stretch>
        </p:blipFill>
        <p:spPr>
          <a:xfrm>
            <a:off x="6943725" y="4587875"/>
            <a:ext cx="1090613" cy="1090613"/>
          </a:xfrm>
          <a:prstGeom prst="rect">
            <a:avLst/>
          </a:prstGeom>
          <a:noFill/>
          <a:ln>
            <a:noFill/>
          </a:ln>
        </p:spPr>
      </p:pic>
      <p:pic>
        <p:nvPicPr>
          <p:cNvPr id="16" name="Picture 15">
            <a:extLst>
              <a:ext uri="{FF2B5EF4-FFF2-40B4-BE49-F238E27FC236}">
                <a16:creationId xmlns:a16="http://schemas.microsoft.com/office/drawing/2014/main" id="{96B9D2B8-A3D3-1F45-BFAE-1A78AA92D717}"/>
              </a:ext>
            </a:extLst>
          </p:cNvPr>
          <p:cNvPicPr>
            <a:picLocks noChangeAspect="1"/>
          </p:cNvPicPr>
          <p:nvPr userDrawn="1"/>
        </p:nvPicPr>
        <p:blipFill>
          <a:blip r:embed="rId6"/>
          <a:stretch>
            <a:fillRect/>
          </a:stretch>
        </p:blipFill>
        <p:spPr>
          <a:xfrm>
            <a:off x="1011460" y="701756"/>
            <a:ext cx="63500" cy="1054100"/>
          </a:xfrm>
          <a:prstGeom prst="rect">
            <a:avLst/>
          </a:prstGeom>
        </p:spPr>
      </p:pic>
      <p:sp>
        <p:nvSpPr>
          <p:cNvPr id="21" name="Text Placeholder 28">
            <a:extLst>
              <a:ext uri="{FF2B5EF4-FFF2-40B4-BE49-F238E27FC236}">
                <a16:creationId xmlns:a16="http://schemas.microsoft.com/office/drawing/2014/main" id="{C2D831CD-B3F9-6C46-9001-E49A2F7F9B14}"/>
              </a:ext>
            </a:extLst>
          </p:cNvPr>
          <p:cNvSpPr>
            <a:spLocks noGrp="1"/>
          </p:cNvSpPr>
          <p:nvPr>
            <p:ph type="body" sz="quarter" idx="26" hasCustomPrompt="1"/>
          </p:nvPr>
        </p:nvSpPr>
        <p:spPr>
          <a:xfrm>
            <a:off x="1308042" y="674643"/>
            <a:ext cx="5212028" cy="461963"/>
          </a:xfrm>
        </p:spPr>
        <p:txBody>
          <a:bodyPr>
            <a:noAutofit/>
          </a:bodyPr>
          <a:lstStyle>
            <a:lvl1pPr>
              <a:defRPr sz="3100" b="1" cap="all" baseline="0">
                <a:solidFill>
                  <a:srgbClr val="376B93"/>
                </a:solidFill>
              </a:defRPr>
            </a:lvl1pPr>
          </a:lstStyle>
          <a:p>
            <a:pPr lvl="0"/>
            <a:r>
              <a:rPr lang="en-US" dirty="0"/>
              <a:t>OUR COMPANY VALUES</a:t>
            </a:r>
          </a:p>
        </p:txBody>
      </p:sp>
      <p:sp>
        <p:nvSpPr>
          <p:cNvPr id="22" name="Text Placeholder 30">
            <a:extLst>
              <a:ext uri="{FF2B5EF4-FFF2-40B4-BE49-F238E27FC236}">
                <a16:creationId xmlns:a16="http://schemas.microsoft.com/office/drawing/2014/main" id="{9FF6CB16-22F2-324B-9196-305F5277FD54}"/>
              </a:ext>
            </a:extLst>
          </p:cNvPr>
          <p:cNvSpPr>
            <a:spLocks noGrp="1"/>
          </p:cNvSpPr>
          <p:nvPr>
            <p:ph type="body" sz="quarter" idx="27" hasCustomPrompt="1"/>
          </p:nvPr>
        </p:nvSpPr>
        <p:spPr>
          <a:xfrm>
            <a:off x="1317938" y="1189764"/>
            <a:ext cx="5212028"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23" name="Text Placeholder 11">
            <a:extLst>
              <a:ext uri="{FF2B5EF4-FFF2-40B4-BE49-F238E27FC236}">
                <a16:creationId xmlns:a16="http://schemas.microsoft.com/office/drawing/2014/main" id="{581C9A6E-C3E3-C344-9B9C-11C3CB08F0B2}"/>
              </a:ext>
            </a:extLst>
          </p:cNvPr>
          <p:cNvSpPr>
            <a:spLocks noGrp="1"/>
          </p:cNvSpPr>
          <p:nvPr>
            <p:ph type="body" sz="quarter" idx="14" hasCustomPrompt="1"/>
          </p:nvPr>
        </p:nvSpPr>
        <p:spPr>
          <a:xfrm>
            <a:off x="1308042" y="2535238"/>
            <a:ext cx="3541282" cy="451184"/>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24" name="Text Placeholder 13">
            <a:extLst>
              <a:ext uri="{FF2B5EF4-FFF2-40B4-BE49-F238E27FC236}">
                <a16:creationId xmlns:a16="http://schemas.microsoft.com/office/drawing/2014/main" id="{D5F99A3B-AD12-E043-83FE-23B105F84236}"/>
              </a:ext>
            </a:extLst>
          </p:cNvPr>
          <p:cNvSpPr>
            <a:spLocks noGrp="1"/>
          </p:cNvSpPr>
          <p:nvPr>
            <p:ph type="body" sz="quarter" idx="15" hasCustomPrompt="1"/>
          </p:nvPr>
        </p:nvSpPr>
        <p:spPr>
          <a:xfrm>
            <a:off x="1308039" y="2967403"/>
            <a:ext cx="5053003" cy="2805849"/>
          </a:xfrm>
        </p:spPr>
        <p:txBody>
          <a:bodyPr>
            <a:normAutofit/>
          </a:bodyPr>
          <a:lstStyle>
            <a:lvl1pPr>
              <a:lnSpc>
                <a:spcPct val="150000"/>
              </a:lnSpc>
              <a:spcBef>
                <a:spcPts val="0"/>
              </a:spcBef>
              <a:defRPr sz="1400" b="0" i="0">
                <a:latin typeface="Helvetica" pitchFamily="2" charset="0"/>
                <a:cs typeface="Helvetica" pitchFamily="2" charset="0"/>
              </a:defRPr>
            </a:lvl1pPr>
          </a:lstStyle>
          <a:p>
            <a:pP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p>
          <a:p>
            <a:pPr>
              <a:lnSpc>
                <a:spcPct val="120000"/>
              </a:lnSpc>
            </a:pPr>
            <a:endParaRPr lang="en-US" sz="1400" dirty="0">
              <a:latin typeface="TisaSansPro" panose="020B0504020101010102" pitchFamily="34" charset="77"/>
              <a:cs typeface="TisaSansPro" panose="020B0504020101010102" pitchFamily="34" charset="77"/>
            </a:endParaRPr>
          </a:p>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luptatum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zzril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delenit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augue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duis</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feugait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a:t>
            </a:r>
          </a:p>
        </p:txBody>
      </p:sp>
      <p:sp>
        <p:nvSpPr>
          <p:cNvPr id="25" name="Text Placeholder 32">
            <a:extLst>
              <a:ext uri="{FF2B5EF4-FFF2-40B4-BE49-F238E27FC236}">
                <a16:creationId xmlns:a16="http://schemas.microsoft.com/office/drawing/2014/main" id="{5E2F3D5E-4683-6246-826B-5FBB995FF7D8}"/>
              </a:ext>
            </a:extLst>
          </p:cNvPr>
          <p:cNvSpPr>
            <a:spLocks noGrp="1"/>
          </p:cNvSpPr>
          <p:nvPr>
            <p:ph type="body" sz="quarter" idx="22" hasCustomPrompt="1"/>
          </p:nvPr>
        </p:nvSpPr>
        <p:spPr>
          <a:xfrm>
            <a:off x="8267420" y="1549181"/>
            <a:ext cx="3554412" cy="328914"/>
          </a:xfrm>
        </p:spPr>
        <p:txBody>
          <a:bodyPr>
            <a:noAutofit/>
          </a:bodyPr>
          <a:lstStyle>
            <a:lvl1pPr>
              <a:defRPr sz="1800" b="0" i="0">
                <a:solidFill>
                  <a:schemeClr val="bg1"/>
                </a:solidFill>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lvl="0"/>
            <a:r>
              <a:rPr lang="en-US" dirty="0"/>
              <a:t>Title One</a:t>
            </a:r>
          </a:p>
        </p:txBody>
      </p:sp>
      <p:sp>
        <p:nvSpPr>
          <p:cNvPr id="27" name="Text Placeholder 2">
            <a:extLst>
              <a:ext uri="{FF2B5EF4-FFF2-40B4-BE49-F238E27FC236}">
                <a16:creationId xmlns:a16="http://schemas.microsoft.com/office/drawing/2014/main" id="{CE13B8C2-2AC6-8B4C-A3D3-F8386F393468}"/>
              </a:ext>
            </a:extLst>
          </p:cNvPr>
          <p:cNvSpPr>
            <a:spLocks noGrp="1"/>
          </p:cNvSpPr>
          <p:nvPr>
            <p:ph type="body" sz="quarter" idx="28" hasCustomPrompt="1"/>
          </p:nvPr>
        </p:nvSpPr>
        <p:spPr>
          <a:xfrm>
            <a:off x="8267420" y="1794300"/>
            <a:ext cx="3554412" cy="624337"/>
          </a:xfrm>
        </p:spPr>
        <p:txBody>
          <a:bodyPr/>
          <a:lstStyle>
            <a:lvl1pPr>
              <a:lnSpc>
                <a:spcPct val="120000"/>
              </a:lnSpc>
              <a:spcBef>
                <a:spcPts val="0"/>
              </a:spcBef>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endParaRPr lang="en-US" dirty="0"/>
          </a:p>
        </p:txBody>
      </p:sp>
      <p:sp>
        <p:nvSpPr>
          <p:cNvPr id="28" name="Text Placeholder 32">
            <a:extLst>
              <a:ext uri="{FF2B5EF4-FFF2-40B4-BE49-F238E27FC236}">
                <a16:creationId xmlns:a16="http://schemas.microsoft.com/office/drawing/2014/main" id="{5FE4A10A-33D7-8A4C-A64F-534CC4CFC589}"/>
              </a:ext>
            </a:extLst>
          </p:cNvPr>
          <p:cNvSpPr>
            <a:spLocks noGrp="1"/>
          </p:cNvSpPr>
          <p:nvPr>
            <p:ph type="body" sz="quarter" idx="29" hasCustomPrompt="1"/>
          </p:nvPr>
        </p:nvSpPr>
        <p:spPr>
          <a:xfrm>
            <a:off x="8268244" y="3176648"/>
            <a:ext cx="3554412" cy="328914"/>
          </a:xfrm>
        </p:spPr>
        <p:txBody>
          <a:bodyPr>
            <a:noAutofit/>
          </a:bodyPr>
          <a:lstStyle>
            <a:lvl1pPr>
              <a:defRPr sz="1800" b="0" i="0">
                <a:solidFill>
                  <a:schemeClr val="bg1"/>
                </a:solidFill>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lvl="0"/>
            <a:r>
              <a:rPr lang="en-US" dirty="0"/>
              <a:t>Title One</a:t>
            </a:r>
          </a:p>
        </p:txBody>
      </p:sp>
      <p:sp>
        <p:nvSpPr>
          <p:cNvPr id="29" name="Text Placeholder 2">
            <a:extLst>
              <a:ext uri="{FF2B5EF4-FFF2-40B4-BE49-F238E27FC236}">
                <a16:creationId xmlns:a16="http://schemas.microsoft.com/office/drawing/2014/main" id="{D242279B-22AB-0A48-AA34-2459C57CF400}"/>
              </a:ext>
            </a:extLst>
          </p:cNvPr>
          <p:cNvSpPr>
            <a:spLocks noGrp="1"/>
          </p:cNvSpPr>
          <p:nvPr>
            <p:ph type="body" sz="quarter" idx="30" hasCustomPrompt="1"/>
          </p:nvPr>
        </p:nvSpPr>
        <p:spPr>
          <a:xfrm>
            <a:off x="8268244" y="3435019"/>
            <a:ext cx="3554412" cy="480407"/>
          </a:xfrm>
        </p:spPr>
        <p:txBody>
          <a:bodyPr/>
          <a:lstStyle>
            <a:lvl1pPr>
              <a:lnSpc>
                <a:spcPct val="120000"/>
              </a:lnSpc>
              <a:spcBef>
                <a:spcPts val="0"/>
              </a:spcBef>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endParaRPr lang="en-US" dirty="0"/>
          </a:p>
        </p:txBody>
      </p:sp>
      <p:sp>
        <p:nvSpPr>
          <p:cNvPr id="30" name="Text Placeholder 32">
            <a:extLst>
              <a:ext uri="{FF2B5EF4-FFF2-40B4-BE49-F238E27FC236}">
                <a16:creationId xmlns:a16="http://schemas.microsoft.com/office/drawing/2014/main" id="{6340A9FD-9461-AF4C-8B83-8C1F028A999A}"/>
              </a:ext>
            </a:extLst>
          </p:cNvPr>
          <p:cNvSpPr>
            <a:spLocks noGrp="1"/>
          </p:cNvSpPr>
          <p:nvPr>
            <p:ph type="body" sz="quarter" idx="31" hasCustomPrompt="1"/>
          </p:nvPr>
        </p:nvSpPr>
        <p:spPr>
          <a:xfrm>
            <a:off x="8267420" y="4650992"/>
            <a:ext cx="3554412" cy="328914"/>
          </a:xfrm>
        </p:spPr>
        <p:txBody>
          <a:bodyPr>
            <a:noAutofit/>
          </a:bodyPr>
          <a:lstStyle>
            <a:lvl1pPr>
              <a:defRPr sz="1800" b="0" i="0">
                <a:solidFill>
                  <a:schemeClr val="bg1"/>
                </a:solidFill>
                <a:latin typeface="Tisa Offc Serif Pro" panose="02010504030101020102" pitchFamily="2" charset="0"/>
                <a:cs typeface="Arial" panose="020B0604020202020204" pitchFamily="34" charset="0"/>
              </a:defRPr>
            </a:lvl1pPr>
            <a:lvl2pPr>
              <a:defRPr sz="1800" b="1"/>
            </a:lvl2pPr>
            <a:lvl3pPr>
              <a:defRPr sz="1800" b="1"/>
            </a:lvl3pPr>
            <a:lvl4pPr>
              <a:defRPr sz="1800" b="1"/>
            </a:lvl4pPr>
            <a:lvl5pPr>
              <a:defRPr sz="1800" b="1"/>
            </a:lvl5pPr>
          </a:lstStyle>
          <a:p>
            <a:pPr lvl="0"/>
            <a:r>
              <a:rPr lang="en-US" dirty="0"/>
              <a:t>Title One</a:t>
            </a:r>
          </a:p>
        </p:txBody>
      </p:sp>
      <p:sp>
        <p:nvSpPr>
          <p:cNvPr id="31" name="Text Placeholder 2">
            <a:extLst>
              <a:ext uri="{FF2B5EF4-FFF2-40B4-BE49-F238E27FC236}">
                <a16:creationId xmlns:a16="http://schemas.microsoft.com/office/drawing/2014/main" id="{4423C6C5-A49B-2446-A6E0-92B07C7A4D74}"/>
              </a:ext>
            </a:extLst>
          </p:cNvPr>
          <p:cNvSpPr>
            <a:spLocks noGrp="1"/>
          </p:cNvSpPr>
          <p:nvPr>
            <p:ph type="body" sz="quarter" idx="32" hasCustomPrompt="1"/>
          </p:nvPr>
        </p:nvSpPr>
        <p:spPr>
          <a:xfrm>
            <a:off x="8267420" y="4896111"/>
            <a:ext cx="3554412" cy="624337"/>
          </a:xfrm>
        </p:spPr>
        <p:txBody>
          <a:bodyPr/>
          <a:lstStyle>
            <a:lvl1pPr>
              <a:lnSpc>
                <a:spcPct val="120000"/>
              </a:lnSpc>
              <a:spcBef>
                <a:spcPts val="0"/>
              </a:spcBef>
              <a:defRPr sz="14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endParaRPr lang="en-US" dirty="0"/>
          </a:p>
        </p:txBody>
      </p:sp>
    </p:spTree>
    <p:extLst>
      <p:ext uri="{BB962C8B-B14F-4D97-AF65-F5344CB8AC3E}">
        <p14:creationId xmlns:p14="http://schemas.microsoft.com/office/powerpoint/2010/main" val="234078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1AD9ED-69FF-F648-A322-93573A977E89}"/>
              </a:ext>
            </a:extLst>
          </p:cNvPr>
          <p:cNvSpPr>
            <a:spLocks noGrp="1"/>
          </p:cNvSpPr>
          <p:nvPr>
            <p:ph type="sldNum" sz="quarter" idx="10"/>
          </p:nvPr>
        </p:nvSpPr>
        <p:spPr/>
        <p:txBody>
          <a:bodyPr/>
          <a:lstStyle/>
          <a:p>
            <a:fld id="{6F4F6840-7419-A24A-A696-AF1A194E8719}" type="slidenum">
              <a:rPr lang="en-US" smtClean="0"/>
              <a:pPr/>
              <a:t>‹#›</a:t>
            </a:fld>
            <a:endParaRPr lang="en-US" dirty="0"/>
          </a:p>
        </p:txBody>
      </p:sp>
      <p:sp>
        <p:nvSpPr>
          <p:cNvPr id="4" name="Footer Placeholder 3">
            <a:extLst>
              <a:ext uri="{FF2B5EF4-FFF2-40B4-BE49-F238E27FC236}">
                <a16:creationId xmlns:a16="http://schemas.microsoft.com/office/drawing/2014/main" id="{B4B2B161-CD24-C744-87AD-CA791C4EA493}"/>
              </a:ext>
            </a:extLst>
          </p:cNvPr>
          <p:cNvSpPr>
            <a:spLocks noGrp="1"/>
          </p:cNvSpPr>
          <p:nvPr>
            <p:ph type="ftr" sz="quarter" idx="11"/>
          </p:nvPr>
        </p:nvSpPr>
        <p:spPr/>
        <p:txBody>
          <a:bodyPr/>
          <a:lstStyle/>
          <a:p>
            <a:r>
              <a:rPr lang="en-US"/>
              <a:t>TENANT RIGHTS &amp; RESOURCES</a:t>
            </a:r>
            <a:endParaRPr lang="en-US" dirty="0"/>
          </a:p>
        </p:txBody>
      </p:sp>
      <p:pic>
        <p:nvPicPr>
          <p:cNvPr id="6" name="Picture Placeholder 22">
            <a:extLst>
              <a:ext uri="{FF2B5EF4-FFF2-40B4-BE49-F238E27FC236}">
                <a16:creationId xmlns:a16="http://schemas.microsoft.com/office/drawing/2014/main" id="{EA9C5F11-A893-3F47-B4C9-FFF0FA457F33}"/>
              </a:ext>
            </a:extLst>
          </p:cNvPr>
          <p:cNvPicPr>
            <a:picLocks noChangeAspect="1"/>
          </p:cNvPicPr>
          <p:nvPr userDrawn="1"/>
        </p:nvPicPr>
        <p:blipFill>
          <a:blip r:embed="rId2"/>
          <a:srcRect t="61" b="61"/>
          <a:stretch>
            <a:fillRect/>
          </a:stretch>
        </p:blipFill>
        <p:spPr>
          <a:xfrm>
            <a:off x="8088313" y="3198686"/>
            <a:ext cx="4103687" cy="3121025"/>
          </a:xfrm>
          <a:prstGeom prst="rect">
            <a:avLst/>
          </a:prstGeom>
        </p:spPr>
      </p:pic>
      <p:pic>
        <p:nvPicPr>
          <p:cNvPr id="7" name="Picture Placeholder 12">
            <a:extLst>
              <a:ext uri="{FF2B5EF4-FFF2-40B4-BE49-F238E27FC236}">
                <a16:creationId xmlns:a16="http://schemas.microsoft.com/office/drawing/2014/main" id="{75CC1FF6-E3C9-9E4B-97B6-417BE945F29D}"/>
              </a:ext>
            </a:extLst>
          </p:cNvPr>
          <p:cNvPicPr>
            <a:picLocks noChangeAspect="1"/>
          </p:cNvPicPr>
          <p:nvPr userDrawn="1"/>
        </p:nvPicPr>
        <p:blipFill>
          <a:blip r:embed="rId3"/>
          <a:srcRect t="61" b="61"/>
          <a:stretch>
            <a:fillRect/>
          </a:stretch>
        </p:blipFill>
        <p:spPr>
          <a:xfrm>
            <a:off x="8088313" y="0"/>
            <a:ext cx="4103687" cy="3121025"/>
          </a:xfrm>
          <a:prstGeom prst="rect">
            <a:avLst/>
          </a:prstGeom>
        </p:spPr>
      </p:pic>
      <p:pic>
        <p:nvPicPr>
          <p:cNvPr id="14" name="Picture 13">
            <a:extLst>
              <a:ext uri="{FF2B5EF4-FFF2-40B4-BE49-F238E27FC236}">
                <a16:creationId xmlns:a16="http://schemas.microsoft.com/office/drawing/2014/main" id="{B07BADC5-3D0B-8643-9417-ED67356F6167}"/>
              </a:ext>
            </a:extLst>
          </p:cNvPr>
          <p:cNvPicPr>
            <a:picLocks noChangeAspect="1"/>
          </p:cNvPicPr>
          <p:nvPr userDrawn="1"/>
        </p:nvPicPr>
        <p:blipFill>
          <a:blip r:embed="rId4"/>
          <a:stretch>
            <a:fillRect/>
          </a:stretch>
        </p:blipFill>
        <p:spPr>
          <a:xfrm>
            <a:off x="1014867" y="694896"/>
            <a:ext cx="63500" cy="1054100"/>
          </a:xfrm>
          <a:prstGeom prst="rect">
            <a:avLst/>
          </a:prstGeom>
        </p:spPr>
      </p:pic>
      <p:sp>
        <p:nvSpPr>
          <p:cNvPr id="15" name="Text Placeholder 28">
            <a:extLst>
              <a:ext uri="{FF2B5EF4-FFF2-40B4-BE49-F238E27FC236}">
                <a16:creationId xmlns:a16="http://schemas.microsoft.com/office/drawing/2014/main" id="{AFF8B001-02F0-3E45-8EE5-6B211C9BDB01}"/>
              </a:ext>
            </a:extLst>
          </p:cNvPr>
          <p:cNvSpPr>
            <a:spLocks noGrp="1"/>
          </p:cNvSpPr>
          <p:nvPr>
            <p:ph type="body" sz="quarter" idx="26" hasCustomPrompt="1"/>
          </p:nvPr>
        </p:nvSpPr>
        <p:spPr>
          <a:xfrm>
            <a:off x="1308042" y="674643"/>
            <a:ext cx="4293972" cy="461963"/>
          </a:xfrm>
        </p:spPr>
        <p:txBody>
          <a:bodyPr>
            <a:noAutofit/>
          </a:bodyPr>
          <a:lstStyle>
            <a:lvl1pPr>
              <a:defRPr sz="3100" b="1" cap="all" baseline="0">
                <a:solidFill>
                  <a:srgbClr val="376B93"/>
                </a:solidFill>
              </a:defRPr>
            </a:lvl1pPr>
          </a:lstStyle>
          <a:p>
            <a:pPr lvl="0"/>
            <a:r>
              <a:rPr lang="en-US" dirty="0"/>
              <a:t>Professional</a:t>
            </a:r>
          </a:p>
        </p:txBody>
      </p:sp>
      <p:sp>
        <p:nvSpPr>
          <p:cNvPr id="16" name="Text Placeholder 30">
            <a:extLst>
              <a:ext uri="{FF2B5EF4-FFF2-40B4-BE49-F238E27FC236}">
                <a16:creationId xmlns:a16="http://schemas.microsoft.com/office/drawing/2014/main" id="{BC257C20-A50B-DF42-8E38-E2BFA545605D}"/>
              </a:ext>
            </a:extLst>
          </p:cNvPr>
          <p:cNvSpPr>
            <a:spLocks noGrp="1"/>
          </p:cNvSpPr>
          <p:nvPr>
            <p:ph type="body" sz="quarter" idx="27" hasCustomPrompt="1"/>
          </p:nvPr>
        </p:nvSpPr>
        <p:spPr>
          <a:xfrm>
            <a:off x="1296918" y="1189764"/>
            <a:ext cx="4103687" cy="280988"/>
          </a:xfrm>
        </p:spPr>
        <p:txBody>
          <a:bodyPr>
            <a:normAutofit/>
          </a:bodyPr>
          <a:lstStyle>
            <a:lvl1pPr>
              <a:defRPr sz="1200" b="0" i="0" cap="all" baseline="0">
                <a:solidFill>
                  <a:srgbClr val="376B93"/>
                </a:solidFill>
                <a:latin typeface="Arial" panose="020B0604020202020204" pitchFamily="34" charset="0"/>
                <a:cs typeface="Arial" panose="020B0604020202020204" pitchFamily="34" charset="0"/>
              </a:defRPr>
            </a:lvl1pPr>
          </a:lstStyle>
          <a:p>
            <a:pPr lvl="0"/>
            <a:r>
              <a:rPr lang="en-US" dirty="0"/>
              <a:t>WRITE SOMETHING HERE</a:t>
            </a:r>
          </a:p>
        </p:txBody>
      </p:sp>
      <p:sp>
        <p:nvSpPr>
          <p:cNvPr id="17" name="Text Placeholder 11">
            <a:extLst>
              <a:ext uri="{FF2B5EF4-FFF2-40B4-BE49-F238E27FC236}">
                <a16:creationId xmlns:a16="http://schemas.microsoft.com/office/drawing/2014/main" id="{393CC34E-1507-5540-84A7-885B634C2E46}"/>
              </a:ext>
            </a:extLst>
          </p:cNvPr>
          <p:cNvSpPr>
            <a:spLocks noGrp="1"/>
          </p:cNvSpPr>
          <p:nvPr>
            <p:ph type="body" sz="quarter" idx="14" hasCustomPrompt="1"/>
          </p:nvPr>
        </p:nvSpPr>
        <p:spPr>
          <a:xfrm>
            <a:off x="1339574" y="2503706"/>
            <a:ext cx="3541282" cy="451184"/>
          </a:xfrm>
        </p:spPr>
        <p:txBody>
          <a:bodyPr anchor="b">
            <a:normAutofit/>
          </a:bodyPr>
          <a:lstStyle>
            <a:lvl1pPr>
              <a:defRPr sz="1800" b="1">
                <a:solidFill>
                  <a:srgbClr val="376B93"/>
                </a:solidFill>
              </a:defRPr>
            </a:lvl1pPr>
          </a:lstStyle>
          <a:p>
            <a:pPr>
              <a:lnSpc>
                <a:spcPct val="120000"/>
              </a:lnSpc>
            </a:pPr>
            <a:r>
              <a:rPr lang="en-US" b="1" dirty="0">
                <a:solidFill>
                  <a:srgbClr val="376B93"/>
                </a:solidFill>
                <a:latin typeface="Tisa Offc Serif Pro" panose="02010504030101020102" pitchFamily="2" charset="0"/>
              </a:rPr>
              <a:t>Write Your Title Here</a:t>
            </a:r>
          </a:p>
        </p:txBody>
      </p:sp>
      <p:sp>
        <p:nvSpPr>
          <p:cNvPr id="18" name="Text Placeholder 13">
            <a:extLst>
              <a:ext uri="{FF2B5EF4-FFF2-40B4-BE49-F238E27FC236}">
                <a16:creationId xmlns:a16="http://schemas.microsoft.com/office/drawing/2014/main" id="{E9A8B203-553C-8645-97E5-F23DF1ADDCEA}"/>
              </a:ext>
            </a:extLst>
          </p:cNvPr>
          <p:cNvSpPr>
            <a:spLocks noGrp="1"/>
          </p:cNvSpPr>
          <p:nvPr>
            <p:ph type="body" sz="quarter" idx="15" hasCustomPrompt="1"/>
          </p:nvPr>
        </p:nvSpPr>
        <p:spPr>
          <a:xfrm>
            <a:off x="1339571" y="2888573"/>
            <a:ext cx="6132801" cy="2408641"/>
          </a:xfrm>
        </p:spPr>
        <p:txBody>
          <a:bodyPr>
            <a:normAutofit/>
          </a:bodyPr>
          <a:lstStyle>
            <a:lvl1pPr>
              <a:lnSpc>
                <a:spcPct val="150000"/>
              </a:lnSpc>
              <a:spcBef>
                <a:spcPts val="0"/>
              </a:spcBef>
              <a:defRPr sz="1400" b="0" i="0">
                <a:latin typeface="Helvetica" pitchFamily="2" charset="0"/>
                <a:cs typeface="Helvetica" pitchFamily="2" charset="0"/>
              </a:defRPr>
            </a:lvl1pPr>
          </a:lstStyle>
          <a:p>
            <a:pPr>
              <a:lnSpc>
                <a:spcPct val="120000"/>
              </a:lnSpc>
            </a:pPr>
            <a:r>
              <a:rPr lang="en-US" sz="1400" dirty="0">
                <a:latin typeface="TisaSansPro" panose="020B0504020101010102" pitchFamily="34" charset="77"/>
                <a:cs typeface="TisaSansPro" panose="020B0504020101010102" pitchFamily="34" charset="77"/>
              </a:rPr>
              <a:t>Lorem ipsum dolor sit </a:t>
            </a:r>
            <a:r>
              <a:rPr lang="en-US" sz="1400" dirty="0" err="1">
                <a:latin typeface="TisaSansPro" panose="020B0504020101010102" pitchFamily="34" charset="77"/>
                <a:cs typeface="TisaSansPro" panose="020B0504020101010102" pitchFamily="34" charset="77"/>
              </a:rPr>
              <a:t>amet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consectetuer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nonummy</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nibh</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euismod</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tincidunt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laoreet</a:t>
            </a:r>
            <a:r>
              <a:rPr lang="en-US" sz="1400" dirty="0">
                <a:latin typeface="TisaSansPro" panose="020B0504020101010102" pitchFamily="34" charset="77"/>
                <a:cs typeface="TisaSansPro" panose="020B0504020101010102" pitchFamily="34" charset="77"/>
              </a:rPr>
              <a:t> dolore magna </a:t>
            </a:r>
            <a:r>
              <a:rPr lang="en-US" sz="1400" dirty="0" err="1">
                <a:latin typeface="TisaSansPro" panose="020B0504020101010102" pitchFamily="34" charset="77"/>
                <a:cs typeface="TisaSansPro" panose="020B0504020101010102" pitchFamily="34" charset="77"/>
              </a:rPr>
              <a:t>aliquam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erat</a:t>
            </a:r>
            <a:r>
              <a:rPr lang="en-US" sz="1400" dirty="0">
                <a:latin typeface="TisaSansPro" panose="020B0504020101010102" pitchFamily="34" charset="77"/>
                <a:cs typeface="TisaSansPro" panose="020B0504020101010102" pitchFamily="34" charset="77"/>
              </a:rPr>
              <a:t> .</a:t>
            </a:r>
          </a:p>
          <a:p>
            <a:pPr>
              <a:lnSpc>
                <a:spcPct val="120000"/>
              </a:lnSpc>
            </a:pPr>
            <a:endParaRPr lang="en-US" sz="1400" dirty="0">
              <a:latin typeface="TisaSansPro" panose="020B0504020101010102" pitchFamily="34" charset="77"/>
              <a:cs typeface="TisaSansPro" panose="020B0504020101010102" pitchFamily="34" charset="77"/>
            </a:endParaRPr>
          </a:p>
          <a:p>
            <a:pPr>
              <a:lnSpc>
                <a:spcPct val="120000"/>
              </a:lnSpc>
            </a:pPr>
            <a:r>
              <a:rPr lang="en-US" sz="1400" dirty="0">
                <a:latin typeface="TisaSansPro" panose="020B0504020101010102" pitchFamily="34" charset="77"/>
                <a:cs typeface="TisaSansPro" panose="020B0504020101010102" pitchFamily="34" charset="77"/>
              </a:rPr>
              <a:t>Duis </a:t>
            </a:r>
            <a:r>
              <a:rPr lang="en-US" sz="1400" dirty="0" err="1">
                <a:latin typeface="TisaSansPro" panose="020B0504020101010102" pitchFamily="34" charset="77"/>
                <a:cs typeface="TisaSansPro" panose="020B0504020101010102" pitchFamily="34" charset="77"/>
              </a:rPr>
              <a:t>autem</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eum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iriure</a:t>
            </a:r>
            <a:r>
              <a:rPr lang="en-US" sz="1400" dirty="0">
                <a:latin typeface="TisaSansPro" panose="020B0504020101010102" pitchFamily="34" charset="77"/>
                <a:cs typeface="TisaSansPro" panose="020B0504020101010102" pitchFamily="34" charset="77"/>
              </a:rPr>
              <a:t> dolor in </a:t>
            </a:r>
            <a:r>
              <a:rPr lang="en-US" sz="1400" dirty="0" err="1">
                <a:latin typeface="TisaSansPro" panose="020B0504020101010102" pitchFamily="34" charset="77"/>
                <a:cs typeface="TisaSansPro" panose="020B0504020101010102" pitchFamily="34" charset="77"/>
              </a:rPr>
              <a:t>hendrerit</a:t>
            </a:r>
            <a:r>
              <a:rPr lang="en-US" sz="1400" dirty="0">
                <a:latin typeface="TisaSansPro" panose="020B0504020101010102" pitchFamily="34" charset="77"/>
                <a:cs typeface="TisaSansPro" panose="020B0504020101010102" pitchFamily="34" charset="77"/>
              </a:rPr>
              <a:t> in </a:t>
            </a:r>
            <a:r>
              <a:rPr lang="en-US" sz="1400" dirty="0" err="1">
                <a:latin typeface="TisaSansPro" panose="020B0504020101010102" pitchFamily="34" charset="77"/>
                <a:cs typeface="TisaSansPro" panose="020B0504020101010102" pitchFamily="34" charset="77"/>
              </a:rPr>
              <a:t>vulputate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velit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esse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molestie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consequat</a:t>
            </a:r>
            <a:r>
              <a:rPr lang="en-US" sz="1400" dirty="0">
                <a:latin typeface="TisaSansPro" panose="020B0504020101010102" pitchFamily="34" charset="77"/>
                <a:cs typeface="TisaSansPro" panose="020B0504020101010102" pitchFamily="34" charset="77"/>
              </a:rPr>
              <a:t>, vel </a:t>
            </a:r>
            <a:r>
              <a:rPr lang="en-US" sz="1400" dirty="0" err="1">
                <a:latin typeface="TisaSansPro" panose="020B0504020101010102" pitchFamily="34" charset="77"/>
                <a:cs typeface="TisaSansPro" panose="020B0504020101010102" pitchFamily="34" charset="77"/>
              </a:rPr>
              <a:t>illum</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eu</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feugiat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facilisis</a:t>
            </a:r>
            <a:r>
              <a:rPr lang="en-US" sz="1400" dirty="0">
                <a:latin typeface="TisaSansPro" panose="020B0504020101010102" pitchFamily="34" charset="77"/>
                <a:cs typeface="TisaSansPro" panose="020B0504020101010102" pitchFamily="34" charset="77"/>
              </a:rPr>
              <a:t> at </a:t>
            </a:r>
            <a:r>
              <a:rPr lang="en-US" sz="1400" dirty="0" err="1">
                <a:latin typeface="TisaSansPro" panose="020B0504020101010102" pitchFamily="34" charset="77"/>
                <a:cs typeface="TisaSansPro" panose="020B0504020101010102" pitchFamily="34" charset="77"/>
              </a:rPr>
              <a:t>vero</a:t>
            </a:r>
            <a:r>
              <a:rPr lang="en-US" sz="1400" dirty="0">
                <a:latin typeface="TisaSansPro" panose="020B0504020101010102" pitchFamily="34" charset="77"/>
                <a:cs typeface="TisaSansPro" panose="020B0504020101010102" pitchFamily="34" charset="77"/>
              </a:rPr>
              <a:t> eros et </a:t>
            </a:r>
            <a:r>
              <a:rPr lang="en-US" sz="1400" dirty="0" err="1">
                <a:latin typeface="TisaSansPro" panose="020B0504020101010102" pitchFamily="34" charset="77"/>
                <a:cs typeface="TisaSansPro" panose="020B0504020101010102" pitchFamily="34" charset="77"/>
              </a:rPr>
              <a:t>accumsan</a:t>
            </a:r>
            <a:r>
              <a:rPr lang="en-US" sz="1400" dirty="0">
                <a:latin typeface="TisaSansPro" panose="020B0504020101010102" pitchFamily="34" charset="77"/>
                <a:cs typeface="TisaSansPro" panose="020B0504020101010102" pitchFamily="34" charset="77"/>
              </a:rPr>
              <a:t> et </a:t>
            </a:r>
            <a:r>
              <a:rPr lang="en-US" sz="1400" dirty="0" err="1">
                <a:latin typeface="TisaSansPro" panose="020B0504020101010102" pitchFamily="34" charset="77"/>
                <a:cs typeface="TisaSansPro" panose="020B0504020101010102" pitchFamily="34" charset="77"/>
              </a:rPr>
              <a:t>iusto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odio</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dignissim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corper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suscipit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lobortis</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nisl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ut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aliqui</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blauer</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adipiscing</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elit</a:t>
            </a:r>
            <a:r>
              <a:rPr lang="en-US" sz="1400" dirty="0">
                <a:latin typeface="TisaSansPro" panose="020B0504020101010102" pitchFamily="34" charset="77"/>
                <a:cs typeface="TisaSansPro" panose="020B0504020101010102" pitchFamily="34" charset="77"/>
              </a:rPr>
              <a:t>, sed diam </a:t>
            </a:r>
            <a:r>
              <a:rPr lang="en-US" sz="1400" dirty="0" err="1">
                <a:latin typeface="TisaSansPro" panose="020B0504020101010102" pitchFamily="34" charset="77"/>
                <a:cs typeface="TisaSansPro" panose="020B0504020101010102" pitchFamily="34" charset="77"/>
              </a:rPr>
              <a:t>nondit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praesent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luptatum</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zzril</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delenit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augue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duis</a:t>
            </a:r>
            <a:r>
              <a:rPr lang="en-US" sz="1400" dirty="0">
                <a:latin typeface="TisaSansPro" panose="020B0504020101010102" pitchFamily="34" charset="77"/>
                <a:cs typeface="TisaSansPro" panose="020B0504020101010102" pitchFamily="34" charset="77"/>
              </a:rPr>
              <a:t> dolore </a:t>
            </a:r>
            <a:r>
              <a:rPr lang="en-US" sz="1400" dirty="0" err="1">
                <a:latin typeface="TisaSansPro" panose="020B0504020101010102" pitchFamily="34" charset="77"/>
                <a:cs typeface="TisaSansPro" panose="020B0504020101010102" pitchFamily="34" charset="77"/>
              </a:rPr>
              <a:t>te</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feugait</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nulla</a:t>
            </a:r>
            <a:r>
              <a:rPr lang="en-US" sz="1400" dirty="0">
                <a:latin typeface="TisaSansPro" panose="020B0504020101010102" pitchFamily="34" charset="77"/>
                <a:cs typeface="TisaSansPro" panose="020B0504020101010102" pitchFamily="34" charset="77"/>
              </a:rPr>
              <a:t> </a:t>
            </a:r>
            <a:r>
              <a:rPr lang="en-US" sz="1400" dirty="0" err="1">
                <a:latin typeface="TisaSansPro" panose="020B0504020101010102" pitchFamily="34" charset="77"/>
                <a:cs typeface="TisaSansPro" panose="020B0504020101010102" pitchFamily="34" charset="77"/>
              </a:rPr>
              <a:t>facilisi</a:t>
            </a:r>
            <a:r>
              <a:rPr lang="en-US" sz="1400" dirty="0">
                <a:latin typeface="TisaSansPro" panose="020B0504020101010102" pitchFamily="34" charset="77"/>
                <a:cs typeface="TisaSansPro" panose="020B0504020101010102" pitchFamily="34" charset="77"/>
              </a:rPr>
              <a:t>.</a:t>
            </a:r>
          </a:p>
        </p:txBody>
      </p:sp>
      <p:sp>
        <p:nvSpPr>
          <p:cNvPr id="5" name="Text Placeholder 4">
            <a:extLst>
              <a:ext uri="{FF2B5EF4-FFF2-40B4-BE49-F238E27FC236}">
                <a16:creationId xmlns:a16="http://schemas.microsoft.com/office/drawing/2014/main" id="{FAC22DF1-6038-2840-AE3E-29DEBA7A9F6D}"/>
              </a:ext>
            </a:extLst>
          </p:cNvPr>
          <p:cNvSpPr>
            <a:spLocks noGrp="1"/>
          </p:cNvSpPr>
          <p:nvPr>
            <p:ph type="body" sz="quarter" idx="28" hasCustomPrompt="1"/>
          </p:nvPr>
        </p:nvSpPr>
        <p:spPr>
          <a:xfrm>
            <a:off x="8626474" y="4159126"/>
            <a:ext cx="3027363" cy="647824"/>
          </a:xfrm>
        </p:spPr>
        <p:txBody>
          <a:bodyPr>
            <a:normAutofit/>
          </a:bodyPr>
          <a:lstStyle>
            <a:lvl1pPr algn="ctr">
              <a:defRPr sz="5000" b="1">
                <a:solidFill>
                  <a:srgbClr val="FFC000"/>
                </a:solidFill>
              </a:defRPr>
            </a:lvl1pPr>
          </a:lstStyle>
          <a:p>
            <a:pPr lvl="0"/>
            <a:r>
              <a:rPr lang="en-US" dirty="0"/>
              <a:t>+2350</a:t>
            </a:r>
          </a:p>
        </p:txBody>
      </p:sp>
      <p:sp>
        <p:nvSpPr>
          <p:cNvPr id="19" name="Text Placeholder 34">
            <a:extLst>
              <a:ext uri="{FF2B5EF4-FFF2-40B4-BE49-F238E27FC236}">
                <a16:creationId xmlns:a16="http://schemas.microsoft.com/office/drawing/2014/main" id="{A7FAEB53-E11B-5749-9F60-23A70CF39655}"/>
              </a:ext>
            </a:extLst>
          </p:cNvPr>
          <p:cNvSpPr>
            <a:spLocks noGrp="1"/>
          </p:cNvSpPr>
          <p:nvPr>
            <p:ph type="body" sz="quarter" idx="23" hasCustomPrompt="1"/>
          </p:nvPr>
        </p:nvSpPr>
        <p:spPr>
          <a:xfrm>
            <a:off x="8616314" y="4870368"/>
            <a:ext cx="3027364" cy="749036"/>
          </a:xfrm>
        </p:spPr>
        <p:txBody>
          <a:bodyPr>
            <a:normAutofit/>
          </a:bodyPr>
          <a:lstStyle>
            <a:lvl1pPr algn="ctr">
              <a:lnSpc>
                <a:spcPct val="100000"/>
              </a:lnSpc>
              <a:defRPr sz="1400" b="0" i="0">
                <a:solidFill>
                  <a:schemeClr val="bg1"/>
                </a:solidFill>
                <a:latin typeface="Tisa Offc Serif Pro" panose="02010504030101020102" pitchFamily="2" charset="0"/>
                <a:cs typeface="Arial" panose="020B0604020202020204" pitchFamily="34" charset="0"/>
              </a:defRPr>
            </a:lvl1pPr>
          </a:lstStyle>
          <a:p>
            <a:pPr algn="ctr"/>
            <a:r>
              <a:rPr lang="en-US" sz="1400" dirty="0">
                <a:solidFill>
                  <a:schemeClr val="bg1"/>
                </a:solidFill>
                <a:latin typeface="Tisa Offc Serif Pro" panose="02010504030101020102" pitchFamily="2" charset="0"/>
              </a:rPr>
              <a:t>Lorem ipsum dolor sit </a:t>
            </a:r>
            <a:r>
              <a:rPr lang="en-US" sz="1400" dirty="0" err="1">
                <a:solidFill>
                  <a:schemeClr val="bg1"/>
                </a:solidFill>
                <a:latin typeface="Tisa Offc Serif Pro" panose="02010504030101020102" pitchFamily="2" charset="0"/>
              </a:rPr>
              <a:t>amet</a:t>
            </a:r>
            <a:r>
              <a:rPr lang="en-US" sz="1400" dirty="0">
                <a:solidFill>
                  <a:schemeClr val="bg1"/>
                </a:solidFill>
                <a:latin typeface="Tisa Offc Serif Pro" panose="02010504030101020102" pitchFamily="2" charset="0"/>
              </a:rPr>
              <a:t>, </a:t>
            </a:r>
            <a:r>
              <a:rPr lang="en-US" sz="1400" dirty="0" err="1">
                <a:solidFill>
                  <a:schemeClr val="bg1"/>
                </a:solidFill>
                <a:latin typeface="Tisa Offc Serif Pro" panose="02010504030101020102" pitchFamily="2" charset="0"/>
              </a:rPr>
              <a:t>consectetuer</a:t>
            </a:r>
            <a:r>
              <a:rPr lang="en-US" sz="1400" dirty="0">
                <a:solidFill>
                  <a:schemeClr val="bg1"/>
                </a:solidFill>
                <a:latin typeface="Tisa Offc Serif Pro" panose="02010504030101020102" pitchFamily="2" charset="0"/>
              </a:rPr>
              <a:t> </a:t>
            </a:r>
            <a:r>
              <a:rPr lang="en-US" sz="1400" dirty="0" err="1">
                <a:solidFill>
                  <a:schemeClr val="bg1"/>
                </a:solidFill>
                <a:latin typeface="Tisa Offc Serif Pro" panose="02010504030101020102" pitchFamily="2" charset="0"/>
              </a:rPr>
              <a:t>adipiscing</a:t>
            </a:r>
            <a:r>
              <a:rPr lang="en-US" sz="1400" dirty="0">
                <a:solidFill>
                  <a:schemeClr val="bg1"/>
                </a:solidFill>
                <a:latin typeface="Tisa Offc Serif Pro" panose="02010504030101020102" pitchFamily="2" charset="0"/>
              </a:rPr>
              <a:t> </a:t>
            </a:r>
            <a:r>
              <a:rPr lang="en-US" sz="1400" dirty="0" err="1">
                <a:solidFill>
                  <a:schemeClr val="bg1"/>
                </a:solidFill>
                <a:latin typeface="Tisa Offc Serif Pro" panose="02010504030101020102" pitchFamily="2" charset="0"/>
              </a:rPr>
              <a:t>elit</a:t>
            </a:r>
            <a:r>
              <a:rPr lang="en-US" sz="1400" dirty="0">
                <a:solidFill>
                  <a:schemeClr val="bg1"/>
                </a:solidFill>
                <a:latin typeface="Tisa Offc Serif Pro" panose="02010504030101020102" pitchFamily="2" charset="0"/>
              </a:rPr>
              <a:t>, sed diam </a:t>
            </a:r>
            <a:r>
              <a:rPr lang="en-US" sz="1400" dirty="0" err="1">
                <a:solidFill>
                  <a:schemeClr val="bg1"/>
                </a:solidFill>
                <a:latin typeface="Tisa Offc Serif Pro" panose="02010504030101020102" pitchFamily="2" charset="0"/>
              </a:rPr>
              <a:t>nonummy</a:t>
            </a:r>
            <a:r>
              <a:rPr lang="en-US" sz="1400" dirty="0">
                <a:solidFill>
                  <a:schemeClr val="bg1"/>
                </a:solidFill>
                <a:latin typeface="Tisa Offc Serif Pro" panose="02010504030101020102" pitchFamily="2" charset="0"/>
              </a:rPr>
              <a:t> </a:t>
            </a:r>
          </a:p>
        </p:txBody>
      </p:sp>
    </p:spTree>
    <p:extLst>
      <p:ext uri="{BB962C8B-B14F-4D97-AF65-F5344CB8AC3E}">
        <p14:creationId xmlns:p14="http://schemas.microsoft.com/office/powerpoint/2010/main" val="243398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04BDA-E48A-DC42-BBF9-7016D538E79C}"/>
              </a:ext>
            </a:extLst>
          </p:cNvPr>
          <p:cNvPicPr>
            <a:picLocks noChangeAspect="1"/>
          </p:cNvPicPr>
          <p:nvPr userDrawn="1"/>
        </p:nvPicPr>
        <p:blipFill>
          <a:blip r:embed="rId15"/>
          <a:stretch>
            <a:fillRect/>
          </a:stretch>
        </p:blipFill>
        <p:spPr>
          <a:xfrm>
            <a:off x="0" y="6343137"/>
            <a:ext cx="12192000" cy="520700"/>
          </a:xfrm>
          <a:prstGeom prst="rect">
            <a:avLst/>
          </a:prstGeom>
        </p:spPr>
      </p:pic>
      <p:sp>
        <p:nvSpPr>
          <p:cNvPr id="2" name="Title Placeholder 1">
            <a:extLst>
              <a:ext uri="{FF2B5EF4-FFF2-40B4-BE49-F238E27FC236}">
                <a16:creationId xmlns:a16="http://schemas.microsoft.com/office/drawing/2014/main" id="{BB48F83C-407B-8146-B6EB-57118289C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7987670-D63B-D845-A0A7-7E6B6ED9F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D4707F1-77AA-C34A-94E0-5FB9F684B030}"/>
              </a:ext>
            </a:extLst>
          </p:cNvPr>
          <p:cNvSpPr>
            <a:spLocks noGrp="1"/>
          </p:cNvSpPr>
          <p:nvPr>
            <p:ph type="sldNum" sz="quarter" idx="4"/>
          </p:nvPr>
        </p:nvSpPr>
        <p:spPr>
          <a:xfrm>
            <a:off x="9252852" y="6448651"/>
            <a:ext cx="2743200" cy="365125"/>
          </a:xfrm>
          <a:prstGeom prst="rect">
            <a:avLst/>
          </a:prstGeom>
        </p:spPr>
        <p:txBody>
          <a:bodyPr vert="horz" lIns="91440" tIns="45720" rIns="91440" bIns="45720" rtlCol="0" anchor="ctr"/>
          <a:lstStyle>
            <a:lvl1pPr algn="r">
              <a:defRPr sz="1200">
                <a:solidFill>
                  <a:srgbClr val="0070C0"/>
                </a:solidFill>
                <a:latin typeface="Tisa Offc Serif Pro" panose="02010504030101020102" pitchFamily="2" charset="0"/>
              </a:defRPr>
            </a:lvl1pPr>
          </a:lstStyle>
          <a:p>
            <a:fld id="{6F4F6840-7419-A24A-A696-AF1A194E8719}" type="slidenum">
              <a:rPr lang="en-US" smtClean="0"/>
              <a:pPr/>
              <a:t>‹#›</a:t>
            </a:fld>
            <a:endParaRPr lang="en-US" dirty="0"/>
          </a:p>
        </p:txBody>
      </p:sp>
      <p:sp>
        <p:nvSpPr>
          <p:cNvPr id="9" name="Footer Placeholder 8">
            <a:extLst>
              <a:ext uri="{FF2B5EF4-FFF2-40B4-BE49-F238E27FC236}">
                <a16:creationId xmlns:a16="http://schemas.microsoft.com/office/drawing/2014/main" id="{895EEAF6-3954-0F44-95B7-C7DCF93BBF0A}"/>
              </a:ext>
            </a:extLst>
          </p:cNvPr>
          <p:cNvSpPr>
            <a:spLocks noGrp="1"/>
          </p:cNvSpPr>
          <p:nvPr>
            <p:ph type="ftr" sz="quarter" idx="3"/>
          </p:nvPr>
        </p:nvSpPr>
        <p:spPr>
          <a:xfrm>
            <a:off x="7570153" y="6492875"/>
            <a:ext cx="3685674" cy="290396"/>
          </a:xfrm>
          <a:prstGeom prst="rect">
            <a:avLst/>
          </a:prstGeom>
        </p:spPr>
        <p:txBody>
          <a:bodyPr vert="horz" lIns="91440" tIns="45720" rIns="91440" bIns="45720" rtlCol="0" anchor="ctr"/>
          <a:lstStyle>
            <a:lvl1pPr algn="l">
              <a:defRPr sz="1200" b="0" i="0" spc="300">
                <a:solidFill>
                  <a:srgbClr val="0070C0"/>
                </a:solidFill>
                <a:latin typeface="Tisa Offc Serif Pro" panose="02010504030101020102" pitchFamily="2" charset="0"/>
              </a:defRPr>
            </a:lvl1pPr>
          </a:lstStyle>
          <a:p>
            <a:r>
              <a:rPr lang="en-US"/>
              <a:t>TENANT RIGHTS &amp; RESOURCES</a:t>
            </a:r>
            <a:endParaRPr lang="en-US" dirty="0"/>
          </a:p>
        </p:txBody>
      </p:sp>
    </p:spTree>
    <p:extLst>
      <p:ext uri="{BB962C8B-B14F-4D97-AF65-F5344CB8AC3E}">
        <p14:creationId xmlns:p14="http://schemas.microsoft.com/office/powerpoint/2010/main" val="2113648376"/>
      </p:ext>
    </p:extLst>
  </p:cSld>
  <p:clrMap bg1="lt1" tx1="dk1" bg2="lt2" tx2="dk2" accent1="accent1" accent2="accent2" accent3="accent3" accent4="accent4" accent5="accent5" accent6="accent6" hlink="hlink" folHlink="folHlink"/>
  <p:sldLayoutIdLst>
    <p:sldLayoutId id="2147483665" r:id="rId1"/>
    <p:sldLayoutId id="2147483649" r:id="rId2"/>
    <p:sldLayoutId id="2147483685" r:id="rId3"/>
    <p:sldLayoutId id="2147483660" r:id="rId4"/>
    <p:sldLayoutId id="2147483652" r:id="rId5"/>
    <p:sldLayoutId id="2147483661" r:id="rId6"/>
    <p:sldLayoutId id="2147483662" r:id="rId7"/>
    <p:sldLayoutId id="2147483670" r:id="rId8"/>
    <p:sldLayoutId id="2147483664" r:id="rId9"/>
    <p:sldLayoutId id="2147483666" r:id="rId10"/>
    <p:sldLayoutId id="2147483671" r:id="rId11"/>
    <p:sldLayoutId id="2147483667" r:id="rId12"/>
    <p:sldLayoutId id="2147483668" r:id="rId13"/>
  </p:sldLayoutIdLst>
  <p:hf hdr="0" dt="0"/>
  <p:txStyles>
    <p:titleStyle>
      <a:lvl1pPr algn="l" defTabSz="914400" rtl="0" eaLnBrk="1" latinLnBrk="0" hangingPunct="1">
        <a:lnSpc>
          <a:spcPct val="90000"/>
        </a:lnSpc>
        <a:spcBef>
          <a:spcPct val="0"/>
        </a:spcBef>
        <a:buNone/>
        <a:defRPr sz="4400" b="1" i="0" kern="1200">
          <a:solidFill>
            <a:schemeClr val="tx1"/>
          </a:solidFill>
          <a:latin typeface="Tisa Offc Serif Pro" panose="02010504030101020102"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Tisa Offc Serif Pro" panose="02010504030101020102"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Tisa Offc Serif Pro" panose="02010504030101020102"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sa Offc Serif Pro" panose="02010504030101020102"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Tisa Offc Serif Pro" panose="02010504030101020102"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mailto:christie@vplc.org"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302A29-8F8D-A14D-B199-0D253B9158F3}"/>
              </a:ext>
            </a:extLst>
          </p:cNvPr>
          <p:cNvSpPr>
            <a:spLocks noGrp="1"/>
          </p:cNvSpPr>
          <p:nvPr>
            <p:ph type="body" sz="quarter" idx="10"/>
          </p:nvPr>
        </p:nvSpPr>
        <p:spPr>
          <a:xfrm>
            <a:off x="1300465" y="2138851"/>
            <a:ext cx="9381055" cy="1801825"/>
          </a:xfrm>
        </p:spPr>
        <p:txBody>
          <a:bodyPr/>
          <a:lstStyle/>
          <a:p>
            <a:pPr>
              <a:spcBef>
                <a:spcPts val="0"/>
              </a:spcBef>
            </a:pPr>
            <a:r>
              <a:rPr lang="en-US" sz="3200" dirty="0">
                <a:cs typeface="Tisa Offc Serif Pro" panose="020F0502020204030204" pitchFamily="34" charset="0"/>
              </a:rPr>
              <a:t>USING FUNDING TO INCREASE HOUSING STABILITY IN THE COMMONWEALTH</a:t>
            </a:r>
          </a:p>
        </p:txBody>
      </p:sp>
      <p:sp>
        <p:nvSpPr>
          <p:cNvPr id="6" name="Text Placeholder 5">
            <a:extLst>
              <a:ext uri="{FF2B5EF4-FFF2-40B4-BE49-F238E27FC236}">
                <a16:creationId xmlns:a16="http://schemas.microsoft.com/office/drawing/2014/main" id="{A79C69A1-C365-4749-B706-74B1F829A519}"/>
              </a:ext>
            </a:extLst>
          </p:cNvPr>
          <p:cNvSpPr>
            <a:spLocks noGrp="1"/>
          </p:cNvSpPr>
          <p:nvPr>
            <p:ph type="body" sz="quarter" idx="11"/>
          </p:nvPr>
        </p:nvSpPr>
        <p:spPr>
          <a:xfrm>
            <a:off x="1300465" y="4095670"/>
            <a:ext cx="9121775" cy="1068612"/>
          </a:xfrm>
        </p:spPr>
        <p:txBody>
          <a:bodyPr>
            <a:noAutofit/>
          </a:bodyPr>
          <a:lstStyle/>
          <a:p>
            <a:r>
              <a:rPr lang="en-US" sz="2000" dirty="0">
                <a:latin typeface="+mn-lt"/>
                <a:cs typeface="Arial" panose="020B0604020202020204" pitchFamily="34" charset="0"/>
              </a:rPr>
              <a:t>CHRISTIE MARRA, Virginia poverty law center</a:t>
            </a:r>
          </a:p>
          <a:p>
            <a:endParaRPr lang="en-US" sz="2000" dirty="0">
              <a:latin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C18BEAD6-8555-B54A-82EB-07CA733B3578}"/>
              </a:ext>
            </a:extLst>
          </p:cNvPr>
          <p:cNvSpPr>
            <a:spLocks noGrp="1"/>
          </p:cNvSpPr>
          <p:nvPr>
            <p:ph type="sldNum" sz="quarter" idx="4294967295"/>
          </p:nvPr>
        </p:nvSpPr>
        <p:spPr>
          <a:xfrm>
            <a:off x="9448800" y="6448425"/>
            <a:ext cx="2743200" cy="365125"/>
          </a:xfrm>
        </p:spPr>
        <p:txBody>
          <a:bodyPr/>
          <a:lstStyle/>
          <a:p>
            <a:fld id="{6F4F6840-7419-A24A-A696-AF1A194E8719}" type="slidenum">
              <a:rPr lang="en-US" smtClean="0"/>
              <a:t>1</a:t>
            </a:fld>
            <a:endParaRPr lang="en-US" dirty="0"/>
          </a:p>
        </p:txBody>
      </p:sp>
      <p:sp>
        <p:nvSpPr>
          <p:cNvPr id="3" name="Rectangle 2">
            <a:extLst>
              <a:ext uri="{FF2B5EF4-FFF2-40B4-BE49-F238E27FC236}">
                <a16:creationId xmlns:a16="http://schemas.microsoft.com/office/drawing/2014/main" id="{30D8260E-CF2B-4D84-B199-5C2DABB35CB9}"/>
              </a:ext>
            </a:extLst>
          </p:cNvPr>
          <p:cNvSpPr/>
          <p:nvPr/>
        </p:nvSpPr>
        <p:spPr>
          <a:xfrm>
            <a:off x="690465" y="354563"/>
            <a:ext cx="11243388" cy="811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5D455F28-173E-4E01-BEB1-0FCDA4A7A90A}"/>
              </a:ext>
            </a:extLst>
          </p:cNvPr>
          <p:cNvPicPr>
            <a:picLocks noChangeAspect="1"/>
          </p:cNvPicPr>
          <p:nvPr/>
        </p:nvPicPr>
        <p:blipFill>
          <a:blip r:embed="rId2"/>
          <a:stretch>
            <a:fillRect/>
          </a:stretch>
        </p:blipFill>
        <p:spPr>
          <a:xfrm>
            <a:off x="559892" y="254975"/>
            <a:ext cx="2764536" cy="911352"/>
          </a:xfrm>
          <a:prstGeom prst="rect">
            <a:avLst/>
          </a:prstGeom>
        </p:spPr>
      </p:pic>
    </p:spTree>
    <p:extLst>
      <p:ext uri="{BB962C8B-B14F-4D97-AF65-F5344CB8AC3E}">
        <p14:creationId xmlns:p14="http://schemas.microsoft.com/office/powerpoint/2010/main" val="2246847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7136F-6A06-EDC6-DB04-49C4A7046FA9}"/>
              </a:ext>
            </a:extLst>
          </p:cNvPr>
          <p:cNvSpPr>
            <a:spLocks noGrp="1"/>
          </p:cNvSpPr>
          <p:nvPr>
            <p:ph type="sldNum" sz="quarter" idx="10"/>
          </p:nvPr>
        </p:nvSpPr>
        <p:spPr/>
        <p:txBody>
          <a:bodyPr/>
          <a:lstStyle/>
          <a:p>
            <a:fld id="{6F4F6840-7419-A24A-A696-AF1A194E8719}" type="slidenum">
              <a:rPr lang="en-US" smtClean="0"/>
              <a:pPr/>
              <a:t>10</a:t>
            </a:fld>
            <a:endParaRPr lang="en-US" dirty="0"/>
          </a:p>
        </p:txBody>
      </p:sp>
      <p:sp>
        <p:nvSpPr>
          <p:cNvPr id="3" name="Footer Placeholder 2">
            <a:extLst>
              <a:ext uri="{FF2B5EF4-FFF2-40B4-BE49-F238E27FC236}">
                <a16:creationId xmlns:a16="http://schemas.microsoft.com/office/drawing/2014/main" id="{06E22DB5-F7C5-68DE-9DE1-D8A68ABF1662}"/>
              </a:ext>
            </a:extLst>
          </p:cNvPr>
          <p:cNvSpPr>
            <a:spLocks noGrp="1"/>
          </p:cNvSpPr>
          <p:nvPr>
            <p:ph type="ftr" sz="quarter" idx="11"/>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AF8FDDD6-E4C1-E1C1-46B3-F096BA45FA4D}"/>
              </a:ext>
            </a:extLst>
          </p:cNvPr>
          <p:cNvSpPr>
            <a:spLocks noGrp="1"/>
          </p:cNvSpPr>
          <p:nvPr>
            <p:ph type="body" sz="quarter" idx="26"/>
          </p:nvPr>
        </p:nvSpPr>
        <p:spPr>
          <a:xfrm>
            <a:off x="4423201" y="74729"/>
            <a:ext cx="5537922" cy="1158601"/>
          </a:xfrm>
        </p:spPr>
        <p:txBody>
          <a:bodyPr/>
          <a:lstStyle/>
          <a:p>
            <a:r>
              <a:rPr lang="en-US" sz="2800" dirty="0"/>
              <a:t>How more funds for housing help our laws work better</a:t>
            </a:r>
          </a:p>
        </p:txBody>
      </p:sp>
      <p:sp>
        <p:nvSpPr>
          <p:cNvPr id="5" name="Text Placeholder 4">
            <a:extLst>
              <a:ext uri="{FF2B5EF4-FFF2-40B4-BE49-F238E27FC236}">
                <a16:creationId xmlns:a16="http://schemas.microsoft.com/office/drawing/2014/main" id="{1BCD66BF-9279-B622-7663-BE6E3044C558}"/>
              </a:ext>
            </a:extLst>
          </p:cNvPr>
          <p:cNvSpPr>
            <a:spLocks noGrp="1"/>
          </p:cNvSpPr>
          <p:nvPr>
            <p:ph type="body" sz="quarter" idx="27"/>
          </p:nvPr>
        </p:nvSpPr>
        <p:spPr/>
        <p:txBody>
          <a:bodyPr/>
          <a:lstStyle/>
          <a:p>
            <a:r>
              <a:rPr lang="en-US" dirty="0"/>
              <a:t>Eviction prevention and diversion</a:t>
            </a:r>
          </a:p>
        </p:txBody>
      </p:sp>
      <p:sp>
        <p:nvSpPr>
          <p:cNvPr id="6" name="Text Placeholder 5">
            <a:extLst>
              <a:ext uri="{FF2B5EF4-FFF2-40B4-BE49-F238E27FC236}">
                <a16:creationId xmlns:a16="http://schemas.microsoft.com/office/drawing/2014/main" id="{561B50A0-96B1-9476-0647-E50B3CA37087}"/>
              </a:ext>
            </a:extLst>
          </p:cNvPr>
          <p:cNvSpPr>
            <a:spLocks noGrp="1"/>
          </p:cNvSpPr>
          <p:nvPr>
            <p:ph type="body" sz="quarter" idx="14"/>
          </p:nvPr>
        </p:nvSpPr>
        <p:spPr>
          <a:xfrm>
            <a:off x="4423200" y="2361212"/>
            <a:ext cx="6333695" cy="534209"/>
          </a:xfrm>
        </p:spPr>
        <p:txBody>
          <a:bodyPr>
            <a:normAutofit/>
          </a:bodyPr>
          <a:lstStyle/>
          <a:p>
            <a:r>
              <a:rPr lang="en-US" dirty="0"/>
              <a:t>More Rental Assistance Promotes Housing Stability </a:t>
            </a:r>
          </a:p>
        </p:txBody>
      </p:sp>
      <p:sp>
        <p:nvSpPr>
          <p:cNvPr id="7" name="Text Placeholder 6">
            <a:extLst>
              <a:ext uri="{FF2B5EF4-FFF2-40B4-BE49-F238E27FC236}">
                <a16:creationId xmlns:a16="http://schemas.microsoft.com/office/drawing/2014/main" id="{14E30DB7-BA70-C697-1FB5-74C8E4CEA04C}"/>
              </a:ext>
            </a:extLst>
          </p:cNvPr>
          <p:cNvSpPr>
            <a:spLocks noGrp="1"/>
          </p:cNvSpPr>
          <p:nvPr>
            <p:ph type="body" sz="quarter" idx="15"/>
          </p:nvPr>
        </p:nvSpPr>
        <p:spPr/>
        <p:txBody>
          <a:bodyPr>
            <a:normAutofit fontScale="77500" lnSpcReduction="20000"/>
          </a:bodyPr>
          <a:lstStyle/>
          <a:p>
            <a:r>
              <a:rPr lang="en-US" sz="1800" b="1" dirty="0"/>
              <a:t>Eviction Diversion Programs – </a:t>
            </a:r>
          </a:p>
          <a:p>
            <a:pPr marL="285750" indent="-285750">
              <a:buFont typeface="Arial" panose="020B0604020202020204" pitchFamily="34" charset="0"/>
              <a:buChar char="•"/>
            </a:pPr>
            <a:r>
              <a:rPr lang="en-US" sz="1800" dirty="0"/>
              <a:t>Danville, Hampton, Peterburg, Richmond City</a:t>
            </a:r>
          </a:p>
          <a:p>
            <a:pPr marL="285750" indent="-285750">
              <a:buFont typeface="Arial" panose="020B0604020202020204" pitchFamily="34" charset="0"/>
              <a:buChar char="•"/>
            </a:pPr>
            <a:r>
              <a:rPr lang="en-US" sz="1800" dirty="0"/>
              <a:t>Tenant must pay 25% of amount due on first court date</a:t>
            </a:r>
          </a:p>
          <a:p>
            <a:r>
              <a:rPr lang="en-US" sz="1800" b="1" dirty="0"/>
              <a:t>Redemption Tender – </a:t>
            </a:r>
            <a:r>
              <a:rPr lang="en-US" sz="1800" dirty="0"/>
              <a:t>Tenant with written promise to pay from NPO entitled to ten-day continuance</a:t>
            </a:r>
            <a:endParaRPr lang="en-US" sz="1800" b="1" dirty="0"/>
          </a:p>
          <a:p>
            <a:r>
              <a:rPr lang="en-US" sz="1800" b="1" dirty="0"/>
              <a:t>Extended Right of Redemption- </a:t>
            </a:r>
            <a:r>
              <a:rPr lang="en-US" sz="1800" dirty="0"/>
              <a:t>Tenant has until 48 hours before sheriff’s eviction to pay all money owed and have eviction cancelled; no limit on use unless tenant rents from small landlord (&lt;5 rental units) who has provided written notice of limitation</a:t>
            </a:r>
            <a:endParaRPr lang="en-US" sz="1800" b="1" dirty="0"/>
          </a:p>
        </p:txBody>
      </p:sp>
    </p:spTree>
    <p:extLst>
      <p:ext uri="{BB962C8B-B14F-4D97-AF65-F5344CB8AC3E}">
        <p14:creationId xmlns:p14="http://schemas.microsoft.com/office/powerpoint/2010/main" val="295406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CD860A-F9D8-FB77-DFF1-7220C053C203}"/>
              </a:ext>
            </a:extLst>
          </p:cNvPr>
          <p:cNvSpPr>
            <a:spLocks noGrp="1"/>
          </p:cNvSpPr>
          <p:nvPr>
            <p:ph type="sldNum" sz="quarter" idx="16"/>
          </p:nvPr>
        </p:nvSpPr>
        <p:spPr/>
        <p:txBody>
          <a:bodyPr/>
          <a:lstStyle/>
          <a:p>
            <a:fld id="{6F4F6840-7419-A24A-A696-AF1A194E8719}" type="slidenum">
              <a:rPr lang="en-US" smtClean="0"/>
              <a:t>11</a:t>
            </a:fld>
            <a:endParaRPr lang="en-US" dirty="0"/>
          </a:p>
        </p:txBody>
      </p:sp>
      <p:sp>
        <p:nvSpPr>
          <p:cNvPr id="3" name="Footer Placeholder 2">
            <a:extLst>
              <a:ext uri="{FF2B5EF4-FFF2-40B4-BE49-F238E27FC236}">
                <a16:creationId xmlns:a16="http://schemas.microsoft.com/office/drawing/2014/main" id="{292CCE17-732B-3227-0C87-218851589AEE}"/>
              </a:ext>
            </a:extLst>
          </p:cNvPr>
          <p:cNvSpPr>
            <a:spLocks noGrp="1"/>
          </p:cNvSpPr>
          <p:nvPr>
            <p:ph type="ftr" sz="quarter" idx="17"/>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3E69C662-CE92-845C-AFDA-56C754A89CD0}"/>
              </a:ext>
            </a:extLst>
          </p:cNvPr>
          <p:cNvSpPr>
            <a:spLocks noGrp="1"/>
          </p:cNvSpPr>
          <p:nvPr>
            <p:ph type="body" sz="quarter" idx="18"/>
          </p:nvPr>
        </p:nvSpPr>
        <p:spPr/>
        <p:txBody>
          <a:bodyPr/>
          <a:lstStyle/>
          <a:p>
            <a:r>
              <a:rPr lang="en-US" dirty="0"/>
              <a:t>Questions and Suggestions</a:t>
            </a:r>
          </a:p>
        </p:txBody>
      </p:sp>
      <p:sp>
        <p:nvSpPr>
          <p:cNvPr id="5" name="Text Placeholder 4">
            <a:extLst>
              <a:ext uri="{FF2B5EF4-FFF2-40B4-BE49-F238E27FC236}">
                <a16:creationId xmlns:a16="http://schemas.microsoft.com/office/drawing/2014/main" id="{4C51D196-F96F-282E-F996-6272F5DB8219}"/>
              </a:ext>
            </a:extLst>
          </p:cNvPr>
          <p:cNvSpPr>
            <a:spLocks noGrp="1"/>
          </p:cNvSpPr>
          <p:nvPr>
            <p:ph type="body" sz="quarter" idx="19"/>
          </p:nvPr>
        </p:nvSpPr>
        <p:spPr/>
        <p:txBody>
          <a:bodyPr>
            <a:normAutofit fontScale="62500" lnSpcReduction="20000"/>
          </a:bodyPr>
          <a:lstStyle/>
          <a:p>
            <a:endParaRPr lang="en-US" dirty="0"/>
          </a:p>
          <a:p>
            <a:pPr algn="l"/>
            <a:r>
              <a:rPr lang="en-US" dirty="0"/>
              <a:t>			Christie Marra				</a:t>
            </a:r>
          </a:p>
          <a:p>
            <a:pPr algn="l"/>
            <a:r>
              <a:rPr lang="en-US" dirty="0">
                <a:hlinkClick r:id="rId2"/>
              </a:rPr>
              <a:t>			christie@vplc.org</a:t>
            </a:r>
            <a:r>
              <a:rPr lang="en-US" dirty="0"/>
              <a:t>			</a:t>
            </a:r>
          </a:p>
        </p:txBody>
      </p:sp>
    </p:spTree>
    <p:extLst>
      <p:ext uri="{BB962C8B-B14F-4D97-AF65-F5344CB8AC3E}">
        <p14:creationId xmlns:p14="http://schemas.microsoft.com/office/powerpoint/2010/main" val="80864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0E4DB-4DDA-4943-8564-244AD1AA42E1}"/>
              </a:ext>
            </a:extLst>
          </p:cNvPr>
          <p:cNvSpPr>
            <a:spLocks noGrp="1"/>
          </p:cNvSpPr>
          <p:nvPr>
            <p:ph type="sldNum" sz="quarter" idx="16"/>
          </p:nvPr>
        </p:nvSpPr>
        <p:spPr/>
        <p:txBody>
          <a:bodyPr/>
          <a:lstStyle/>
          <a:p>
            <a:fld id="{6F4F6840-7419-A24A-A696-AF1A194E8719}" type="slidenum">
              <a:rPr lang="en-US" smtClean="0"/>
              <a:t>2</a:t>
            </a:fld>
            <a:endParaRPr lang="en-US" dirty="0"/>
          </a:p>
        </p:txBody>
      </p:sp>
      <p:sp>
        <p:nvSpPr>
          <p:cNvPr id="5" name="Text Placeholder 4">
            <a:extLst>
              <a:ext uri="{FF2B5EF4-FFF2-40B4-BE49-F238E27FC236}">
                <a16:creationId xmlns:a16="http://schemas.microsoft.com/office/drawing/2014/main" id="{68130B3A-42E0-2643-850C-40A16366E5BC}"/>
              </a:ext>
            </a:extLst>
          </p:cNvPr>
          <p:cNvSpPr>
            <a:spLocks noGrp="1"/>
          </p:cNvSpPr>
          <p:nvPr>
            <p:ph type="body" sz="quarter" idx="18"/>
          </p:nvPr>
        </p:nvSpPr>
        <p:spPr/>
        <p:txBody>
          <a:bodyPr/>
          <a:lstStyle/>
          <a:p>
            <a:r>
              <a:rPr lang="en-US" dirty="0"/>
              <a:t>Through Advocacy, </a:t>
            </a:r>
          </a:p>
          <a:p>
            <a:r>
              <a:rPr lang="en-US" dirty="0"/>
              <a:t>Education, Litigation</a:t>
            </a:r>
          </a:p>
          <a:p>
            <a:endParaRPr lang="en-US" dirty="0"/>
          </a:p>
        </p:txBody>
      </p:sp>
      <p:sp>
        <p:nvSpPr>
          <p:cNvPr id="6" name="Text Placeholder 5">
            <a:extLst>
              <a:ext uri="{FF2B5EF4-FFF2-40B4-BE49-F238E27FC236}">
                <a16:creationId xmlns:a16="http://schemas.microsoft.com/office/drawing/2014/main" id="{A978AE9D-2A36-424C-9F02-407ADA7A816D}"/>
              </a:ext>
            </a:extLst>
          </p:cNvPr>
          <p:cNvSpPr>
            <a:spLocks noGrp="1"/>
          </p:cNvSpPr>
          <p:nvPr>
            <p:ph type="body" sz="quarter" idx="19"/>
          </p:nvPr>
        </p:nvSpPr>
        <p:spPr/>
        <p:txBody>
          <a:bodyPr>
            <a:normAutofit lnSpcReduction="10000"/>
          </a:bodyPr>
          <a:lstStyle/>
          <a:p>
            <a:r>
              <a:rPr lang="en-US" sz="2400" dirty="0"/>
              <a:t>The Virginia Poverty Law Center (VPLC) breaks down systemic barriers keeping low-income Virginians in the cycle of poverty</a:t>
            </a:r>
          </a:p>
          <a:p>
            <a:endParaRPr lang="en-US" sz="2400" dirty="0"/>
          </a:p>
        </p:txBody>
      </p:sp>
      <p:sp>
        <p:nvSpPr>
          <p:cNvPr id="8" name="Footer Placeholder 7">
            <a:extLst>
              <a:ext uri="{FF2B5EF4-FFF2-40B4-BE49-F238E27FC236}">
                <a16:creationId xmlns:a16="http://schemas.microsoft.com/office/drawing/2014/main" id="{F9867918-8D3C-0F4D-AB02-BC126245EF51}"/>
              </a:ext>
            </a:extLst>
          </p:cNvPr>
          <p:cNvSpPr>
            <a:spLocks noGrp="1"/>
          </p:cNvSpPr>
          <p:nvPr>
            <p:ph type="ftr" sz="quarter" idx="17"/>
          </p:nvPr>
        </p:nvSpPr>
        <p:spPr/>
        <p:txBody>
          <a:bodyPr/>
          <a:lstStyle/>
          <a:p>
            <a:pPr>
              <a:spcBef>
                <a:spcPts val="0"/>
              </a:spcBef>
            </a:pPr>
            <a:r>
              <a:rPr lang="en-US" sz="1200" dirty="0">
                <a:cs typeface="Tisa Offc Serif Pro" panose="020F0502020204030204" pitchFamily="34" charset="0"/>
              </a:rPr>
              <a:t>KNOW YOUR RIGHTS: HOUSING</a:t>
            </a:r>
          </a:p>
        </p:txBody>
      </p:sp>
    </p:spTree>
    <p:extLst>
      <p:ext uri="{BB962C8B-B14F-4D97-AF65-F5344CB8AC3E}">
        <p14:creationId xmlns:p14="http://schemas.microsoft.com/office/powerpoint/2010/main" val="423346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60B08-F846-5B81-E385-41F225F93EC8}"/>
              </a:ext>
            </a:extLst>
          </p:cNvPr>
          <p:cNvSpPr>
            <a:spLocks noGrp="1"/>
          </p:cNvSpPr>
          <p:nvPr>
            <p:ph type="sldNum" sz="quarter" idx="16"/>
          </p:nvPr>
        </p:nvSpPr>
        <p:spPr/>
        <p:txBody>
          <a:bodyPr/>
          <a:lstStyle/>
          <a:p>
            <a:fld id="{6F4F6840-7419-A24A-A696-AF1A194E8719}" type="slidenum">
              <a:rPr lang="en-US" smtClean="0"/>
              <a:t>3</a:t>
            </a:fld>
            <a:endParaRPr lang="en-US" dirty="0"/>
          </a:p>
        </p:txBody>
      </p:sp>
      <p:sp>
        <p:nvSpPr>
          <p:cNvPr id="3" name="Footer Placeholder 2">
            <a:extLst>
              <a:ext uri="{FF2B5EF4-FFF2-40B4-BE49-F238E27FC236}">
                <a16:creationId xmlns:a16="http://schemas.microsoft.com/office/drawing/2014/main" id="{595949BB-ADCC-E4CB-46FE-FBAA491338E4}"/>
              </a:ext>
            </a:extLst>
          </p:cNvPr>
          <p:cNvSpPr>
            <a:spLocks noGrp="1"/>
          </p:cNvSpPr>
          <p:nvPr>
            <p:ph type="ftr" sz="quarter" idx="18"/>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013FC0AD-028C-6C74-6F06-3CEE2FE365DC}"/>
              </a:ext>
            </a:extLst>
          </p:cNvPr>
          <p:cNvSpPr>
            <a:spLocks noGrp="1"/>
          </p:cNvSpPr>
          <p:nvPr>
            <p:ph type="body" sz="quarter" idx="19"/>
          </p:nvPr>
        </p:nvSpPr>
        <p:spPr/>
        <p:txBody>
          <a:bodyPr>
            <a:normAutofit fontScale="92500" lnSpcReduction="20000"/>
          </a:bodyPr>
          <a:lstStyle/>
          <a:p>
            <a:r>
              <a:rPr lang="en-US" dirty="0"/>
              <a:t>Money Matters:</a:t>
            </a:r>
          </a:p>
          <a:p>
            <a:endParaRPr lang="en-US" dirty="0"/>
          </a:p>
          <a:p>
            <a:pPr marL="342900" indent="-342900">
              <a:buFont typeface="Arial" panose="020B0604020202020204" pitchFamily="34" charset="0"/>
              <a:buChar char="•"/>
            </a:pPr>
            <a:r>
              <a:rPr lang="en-US" dirty="0"/>
              <a:t>Federal Emergency Rental Assistance for Virginia January –June 2021:  $227 Million</a:t>
            </a:r>
          </a:p>
          <a:p>
            <a:pPr marL="342900" indent="-342900">
              <a:buFont typeface="Arial" panose="020B0604020202020204" pitchFamily="34" charset="0"/>
              <a:buChar char="•"/>
            </a:pPr>
            <a:r>
              <a:rPr lang="en-US" dirty="0"/>
              <a:t>State Virginia Eviction Reduction Program (VERP) January – June 2024: $1.65M</a:t>
            </a:r>
          </a:p>
          <a:p>
            <a:pPr marL="342900" indent="-342900">
              <a:buFont typeface="Arial" panose="020B0604020202020204" pitchFamily="34" charset="0"/>
              <a:buChar char="•"/>
            </a:pPr>
            <a:r>
              <a:rPr lang="en-US" dirty="0"/>
              <a:t>VERP Appropriation FY2025 - $3.45M </a:t>
            </a:r>
          </a:p>
          <a:p>
            <a:r>
              <a:rPr lang="en-US" dirty="0"/>
              <a:t>($1.725 January-June 2025)</a:t>
            </a:r>
          </a:p>
          <a:p>
            <a:pPr marL="342900" indent="-3429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7E422189-949E-D360-40BC-2ACC5A105E2F}"/>
              </a:ext>
            </a:extLst>
          </p:cNvPr>
          <p:cNvSpPr>
            <a:spLocks noGrp="1"/>
          </p:cNvSpPr>
          <p:nvPr>
            <p:ph type="body" sz="quarter" idx="20"/>
          </p:nvPr>
        </p:nvSpPr>
        <p:spPr/>
        <p:txBody>
          <a:bodyPr/>
          <a:lstStyle/>
          <a:p>
            <a:r>
              <a:rPr lang="en-US" sz="2800" dirty="0"/>
              <a:t>State of evictions</a:t>
            </a:r>
          </a:p>
        </p:txBody>
      </p:sp>
      <p:sp>
        <p:nvSpPr>
          <p:cNvPr id="6" name="Text Placeholder 5">
            <a:extLst>
              <a:ext uri="{FF2B5EF4-FFF2-40B4-BE49-F238E27FC236}">
                <a16:creationId xmlns:a16="http://schemas.microsoft.com/office/drawing/2014/main" id="{A0F4A4B3-DF02-0840-7305-60FE41D5D42A}"/>
              </a:ext>
            </a:extLst>
          </p:cNvPr>
          <p:cNvSpPr>
            <a:spLocks noGrp="1"/>
          </p:cNvSpPr>
          <p:nvPr>
            <p:ph type="body" sz="quarter" idx="21"/>
          </p:nvPr>
        </p:nvSpPr>
        <p:spPr>
          <a:xfrm>
            <a:off x="6407553" y="1263290"/>
            <a:ext cx="5233988" cy="461962"/>
          </a:xfrm>
        </p:spPr>
        <p:txBody>
          <a:bodyPr>
            <a:normAutofit fontScale="92500" lnSpcReduction="20000"/>
          </a:bodyPr>
          <a:lstStyle/>
          <a:p>
            <a:r>
              <a:rPr lang="en-US" dirty="0"/>
              <a:t>Evictions in </a:t>
            </a:r>
            <a:r>
              <a:rPr lang="en-US" dirty="0" err="1"/>
              <a:t>virginia</a:t>
            </a:r>
            <a:r>
              <a:rPr lang="en-US" dirty="0"/>
              <a:t> are on the rise again</a:t>
            </a:r>
          </a:p>
          <a:p>
            <a:r>
              <a:rPr lang="en-US" i="1" dirty="0"/>
              <a:t>Source: Legal services corporation</a:t>
            </a:r>
          </a:p>
        </p:txBody>
      </p:sp>
      <p:sp>
        <p:nvSpPr>
          <p:cNvPr id="7" name="Text Placeholder 6">
            <a:extLst>
              <a:ext uri="{FF2B5EF4-FFF2-40B4-BE49-F238E27FC236}">
                <a16:creationId xmlns:a16="http://schemas.microsoft.com/office/drawing/2014/main" id="{66ACEBA4-BF1D-F54F-A301-26CC0481F87A}"/>
              </a:ext>
            </a:extLst>
          </p:cNvPr>
          <p:cNvSpPr>
            <a:spLocks noGrp="1"/>
          </p:cNvSpPr>
          <p:nvPr>
            <p:ph type="body" sz="quarter" idx="22"/>
          </p:nvPr>
        </p:nvSpPr>
        <p:spPr>
          <a:xfrm>
            <a:off x="7396634" y="2447727"/>
            <a:ext cx="3430251" cy="785505"/>
          </a:xfrm>
        </p:spPr>
        <p:txBody>
          <a:bodyPr/>
          <a:lstStyle/>
          <a:p>
            <a:r>
              <a:rPr lang="en-US" dirty="0"/>
              <a:t>EVICTION COURT FILINGS STATEWIDE – January-June</a:t>
            </a:r>
          </a:p>
        </p:txBody>
      </p:sp>
      <p:sp>
        <p:nvSpPr>
          <p:cNvPr id="8" name="Text Placeholder 7">
            <a:extLst>
              <a:ext uri="{FF2B5EF4-FFF2-40B4-BE49-F238E27FC236}">
                <a16:creationId xmlns:a16="http://schemas.microsoft.com/office/drawing/2014/main" id="{BDD4E34C-A129-3793-DF07-E365474437CB}"/>
              </a:ext>
            </a:extLst>
          </p:cNvPr>
          <p:cNvSpPr>
            <a:spLocks noGrp="1"/>
          </p:cNvSpPr>
          <p:nvPr>
            <p:ph type="body" sz="quarter" idx="24"/>
          </p:nvPr>
        </p:nvSpPr>
        <p:spPr>
          <a:xfrm>
            <a:off x="7396634" y="4136681"/>
            <a:ext cx="3692898" cy="590877"/>
          </a:xfrm>
        </p:spPr>
        <p:txBody>
          <a:bodyPr/>
          <a:lstStyle/>
          <a:p>
            <a:r>
              <a:rPr lang="en-US" dirty="0"/>
              <a:t>EVICTION DEFAULT JUDGMENTS STATEWIDE – January to June</a:t>
            </a:r>
          </a:p>
        </p:txBody>
      </p:sp>
      <p:sp>
        <p:nvSpPr>
          <p:cNvPr id="9" name="Text Placeholder 8">
            <a:extLst>
              <a:ext uri="{FF2B5EF4-FFF2-40B4-BE49-F238E27FC236}">
                <a16:creationId xmlns:a16="http://schemas.microsoft.com/office/drawing/2014/main" id="{6553AA40-830B-2032-17FE-C23FA813368B}"/>
              </a:ext>
            </a:extLst>
          </p:cNvPr>
          <p:cNvSpPr>
            <a:spLocks noGrp="1"/>
          </p:cNvSpPr>
          <p:nvPr>
            <p:ph type="body" sz="quarter" idx="26"/>
          </p:nvPr>
        </p:nvSpPr>
        <p:spPr/>
        <p:txBody>
          <a:bodyPr>
            <a:normAutofit lnSpcReduction="10000"/>
          </a:bodyPr>
          <a:lstStyle/>
          <a:p>
            <a:pPr marL="285750" indent="-285750">
              <a:buFont typeface="Arial" panose="020B0604020202020204" pitchFamily="34" charset="0"/>
              <a:buChar char="•"/>
            </a:pPr>
            <a:r>
              <a:rPr lang="en-US" dirty="0"/>
              <a:t>2019 – 13061 per month</a:t>
            </a:r>
          </a:p>
          <a:p>
            <a:pPr marL="285750" indent="-285750">
              <a:buFont typeface="Arial" panose="020B0604020202020204" pitchFamily="34" charset="0"/>
              <a:buChar char="•"/>
            </a:pPr>
            <a:r>
              <a:rPr lang="en-US" dirty="0"/>
              <a:t>2021 – 3114 per month</a:t>
            </a:r>
          </a:p>
          <a:p>
            <a:pPr marL="285750" indent="-285750">
              <a:buFont typeface="Arial" panose="020B0604020202020204" pitchFamily="34" charset="0"/>
              <a:buChar char="•"/>
            </a:pPr>
            <a:r>
              <a:rPr lang="en-US" dirty="0"/>
              <a:t>2024 – 11521 per month </a:t>
            </a:r>
          </a:p>
        </p:txBody>
      </p:sp>
      <p:sp>
        <p:nvSpPr>
          <p:cNvPr id="12" name="Text Placeholder 11">
            <a:extLst>
              <a:ext uri="{FF2B5EF4-FFF2-40B4-BE49-F238E27FC236}">
                <a16:creationId xmlns:a16="http://schemas.microsoft.com/office/drawing/2014/main" id="{F1D49039-CF60-FEC2-FD50-C44F6058D018}"/>
              </a:ext>
            </a:extLst>
          </p:cNvPr>
          <p:cNvSpPr>
            <a:spLocks noGrp="1"/>
          </p:cNvSpPr>
          <p:nvPr>
            <p:ph type="body" sz="quarter" idx="27"/>
          </p:nvPr>
        </p:nvSpPr>
        <p:spPr/>
        <p:txBody>
          <a:bodyPr>
            <a:normAutofit lnSpcReduction="10000"/>
          </a:bodyPr>
          <a:lstStyle/>
          <a:p>
            <a:pPr marL="285750" indent="-285750">
              <a:buFont typeface="Arial" panose="020B0604020202020204" pitchFamily="34" charset="0"/>
              <a:buChar char="•"/>
            </a:pPr>
            <a:r>
              <a:rPr lang="en-US" dirty="0"/>
              <a:t>2019- 5401 per month</a:t>
            </a:r>
          </a:p>
          <a:p>
            <a:pPr marL="285750" indent="-285750">
              <a:buFont typeface="Arial" panose="020B0604020202020204" pitchFamily="34" charset="0"/>
              <a:buChar char="•"/>
            </a:pPr>
            <a:r>
              <a:rPr lang="en-US" dirty="0"/>
              <a:t>2021 – 1011 per month</a:t>
            </a:r>
          </a:p>
          <a:p>
            <a:pPr marL="285750" indent="-285750">
              <a:buFont typeface="Arial" panose="020B0604020202020204" pitchFamily="34" charset="0"/>
              <a:buChar char="•"/>
            </a:pPr>
            <a:r>
              <a:rPr lang="en-US" dirty="0"/>
              <a:t>2024 – 4010 per month</a:t>
            </a:r>
          </a:p>
        </p:txBody>
      </p:sp>
    </p:spTree>
    <p:extLst>
      <p:ext uri="{BB962C8B-B14F-4D97-AF65-F5344CB8AC3E}">
        <p14:creationId xmlns:p14="http://schemas.microsoft.com/office/powerpoint/2010/main" val="243990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99C497-C150-079A-1840-AB9FD00EF531}"/>
              </a:ext>
            </a:extLst>
          </p:cNvPr>
          <p:cNvSpPr>
            <a:spLocks noGrp="1"/>
          </p:cNvSpPr>
          <p:nvPr>
            <p:ph type="sldNum" sz="quarter" idx="16"/>
          </p:nvPr>
        </p:nvSpPr>
        <p:spPr/>
        <p:txBody>
          <a:bodyPr/>
          <a:lstStyle/>
          <a:p>
            <a:fld id="{6F4F6840-7419-A24A-A696-AF1A194E8719}" type="slidenum">
              <a:rPr lang="en-US" smtClean="0"/>
              <a:t>4</a:t>
            </a:fld>
            <a:endParaRPr lang="en-US" dirty="0"/>
          </a:p>
        </p:txBody>
      </p:sp>
      <p:sp>
        <p:nvSpPr>
          <p:cNvPr id="3" name="Footer Placeholder 2">
            <a:extLst>
              <a:ext uri="{FF2B5EF4-FFF2-40B4-BE49-F238E27FC236}">
                <a16:creationId xmlns:a16="http://schemas.microsoft.com/office/drawing/2014/main" id="{1CCEC0CE-3E30-0D36-4981-8798ACB1020A}"/>
              </a:ext>
            </a:extLst>
          </p:cNvPr>
          <p:cNvSpPr>
            <a:spLocks noGrp="1"/>
          </p:cNvSpPr>
          <p:nvPr>
            <p:ph type="ftr" sz="quarter" idx="18"/>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8796F6F7-1D4F-D1FB-CC46-4572EF4746FE}"/>
              </a:ext>
            </a:extLst>
          </p:cNvPr>
          <p:cNvSpPr>
            <a:spLocks noGrp="1"/>
          </p:cNvSpPr>
          <p:nvPr>
            <p:ph type="body" sz="quarter" idx="19"/>
          </p:nvPr>
        </p:nvSpPr>
        <p:spPr>
          <a:xfrm>
            <a:off x="499730" y="944796"/>
            <a:ext cx="4179274" cy="4823705"/>
          </a:xfrm>
        </p:spPr>
        <p:txBody>
          <a:bodyPr>
            <a:normAutofit fontScale="92500" lnSpcReduction="20000"/>
          </a:bodyPr>
          <a:lstStyle/>
          <a:p>
            <a:r>
              <a:rPr lang="en-US" dirty="0"/>
              <a:t>There is limited assistance for renters, as most areas (other than a few in NOVA) do not have local emergency rental assistance or housing vouchers, and there more people on the waiting list for federal vouchers in Virginia (32,498 people) than there are households using these vouchers (27,781) because the vouchers issued are insufficient to meet the need.</a:t>
            </a:r>
          </a:p>
          <a:p>
            <a:r>
              <a:rPr lang="en-US" i="1" dirty="0"/>
              <a:t>Source: HB854 Study</a:t>
            </a:r>
          </a:p>
          <a:p>
            <a:endParaRPr lang="en-US" dirty="0"/>
          </a:p>
        </p:txBody>
      </p:sp>
      <p:sp>
        <p:nvSpPr>
          <p:cNvPr id="5" name="Text Placeholder 4">
            <a:extLst>
              <a:ext uri="{FF2B5EF4-FFF2-40B4-BE49-F238E27FC236}">
                <a16:creationId xmlns:a16="http://schemas.microsoft.com/office/drawing/2014/main" id="{BB4F60FB-95A4-038C-551A-5954B3807F7F}"/>
              </a:ext>
            </a:extLst>
          </p:cNvPr>
          <p:cNvSpPr>
            <a:spLocks noGrp="1"/>
          </p:cNvSpPr>
          <p:nvPr>
            <p:ph type="body" sz="quarter" idx="20"/>
          </p:nvPr>
        </p:nvSpPr>
        <p:spPr>
          <a:xfrm>
            <a:off x="6457341" y="530307"/>
            <a:ext cx="5157485" cy="903449"/>
          </a:xfrm>
        </p:spPr>
        <p:txBody>
          <a:bodyPr/>
          <a:lstStyle/>
          <a:p>
            <a:r>
              <a:rPr lang="en-US" sz="2400" dirty="0"/>
              <a:t>Rising rents underscore need for rental assistance</a:t>
            </a:r>
          </a:p>
          <a:p>
            <a:r>
              <a:rPr lang="en-US" sz="2800" dirty="0"/>
              <a:t> </a:t>
            </a:r>
          </a:p>
        </p:txBody>
      </p:sp>
      <p:sp>
        <p:nvSpPr>
          <p:cNvPr id="6" name="Text Placeholder 5">
            <a:extLst>
              <a:ext uri="{FF2B5EF4-FFF2-40B4-BE49-F238E27FC236}">
                <a16:creationId xmlns:a16="http://schemas.microsoft.com/office/drawing/2014/main" id="{DBCAF678-8554-DA2C-1161-79BAFA812A3D}"/>
              </a:ext>
            </a:extLst>
          </p:cNvPr>
          <p:cNvSpPr>
            <a:spLocks noGrp="1"/>
          </p:cNvSpPr>
          <p:nvPr>
            <p:ph type="body" sz="quarter" idx="21"/>
          </p:nvPr>
        </p:nvSpPr>
        <p:spPr>
          <a:xfrm>
            <a:off x="6467237" y="1433756"/>
            <a:ext cx="5233988" cy="560414"/>
          </a:xfrm>
        </p:spPr>
        <p:txBody>
          <a:bodyPr>
            <a:normAutofit fontScale="85000" lnSpcReduction="20000"/>
          </a:bodyPr>
          <a:lstStyle/>
          <a:p>
            <a:r>
              <a:rPr lang="en-US" dirty="0"/>
              <a:t>RENTs are increasing across </a:t>
            </a:r>
            <a:r>
              <a:rPr lang="en-US" dirty="0" err="1"/>
              <a:t>virginia</a:t>
            </a:r>
            <a:endParaRPr lang="en-US" dirty="0"/>
          </a:p>
          <a:p>
            <a:r>
              <a:rPr lang="en-US" i="1" dirty="0"/>
              <a:t>Sources: Virginia Association of relators, Costar, department of numbers</a:t>
            </a:r>
          </a:p>
        </p:txBody>
      </p:sp>
      <p:sp>
        <p:nvSpPr>
          <p:cNvPr id="7" name="Text Placeholder 6">
            <a:extLst>
              <a:ext uri="{FF2B5EF4-FFF2-40B4-BE49-F238E27FC236}">
                <a16:creationId xmlns:a16="http://schemas.microsoft.com/office/drawing/2014/main" id="{166010AF-95EA-5119-EB88-7700A85073EF}"/>
              </a:ext>
            </a:extLst>
          </p:cNvPr>
          <p:cNvSpPr>
            <a:spLocks noGrp="1"/>
          </p:cNvSpPr>
          <p:nvPr>
            <p:ph type="body" sz="quarter" idx="22"/>
          </p:nvPr>
        </p:nvSpPr>
        <p:spPr>
          <a:xfrm>
            <a:off x="7396634" y="2904318"/>
            <a:ext cx="3554412" cy="328914"/>
          </a:xfrm>
        </p:spPr>
        <p:txBody>
          <a:bodyPr/>
          <a:lstStyle/>
          <a:p>
            <a:r>
              <a:rPr lang="en-US" dirty="0"/>
              <a:t>2019 Median Rents per Month</a:t>
            </a:r>
          </a:p>
        </p:txBody>
      </p:sp>
      <p:sp>
        <p:nvSpPr>
          <p:cNvPr id="8" name="Text Placeholder 7">
            <a:extLst>
              <a:ext uri="{FF2B5EF4-FFF2-40B4-BE49-F238E27FC236}">
                <a16:creationId xmlns:a16="http://schemas.microsoft.com/office/drawing/2014/main" id="{2D4F3D20-65B2-87C5-5437-7959D68FAD64}"/>
              </a:ext>
            </a:extLst>
          </p:cNvPr>
          <p:cNvSpPr>
            <a:spLocks noGrp="1"/>
          </p:cNvSpPr>
          <p:nvPr>
            <p:ph type="body" sz="quarter" idx="24"/>
          </p:nvPr>
        </p:nvSpPr>
        <p:spPr/>
        <p:txBody>
          <a:bodyPr/>
          <a:lstStyle/>
          <a:p>
            <a:r>
              <a:rPr lang="en-US" dirty="0"/>
              <a:t>2024 Median Rents per Month</a:t>
            </a:r>
          </a:p>
        </p:txBody>
      </p:sp>
      <p:sp>
        <p:nvSpPr>
          <p:cNvPr id="9" name="Text Placeholder 8">
            <a:extLst>
              <a:ext uri="{FF2B5EF4-FFF2-40B4-BE49-F238E27FC236}">
                <a16:creationId xmlns:a16="http://schemas.microsoft.com/office/drawing/2014/main" id="{39CCDEE1-23FA-17CF-38A2-5B2706A2C089}"/>
              </a:ext>
            </a:extLst>
          </p:cNvPr>
          <p:cNvSpPr>
            <a:spLocks noGrp="1"/>
          </p:cNvSpPr>
          <p:nvPr>
            <p:ph type="body" sz="quarter" idx="26"/>
          </p:nvPr>
        </p:nvSpPr>
        <p:spPr>
          <a:xfrm>
            <a:off x="7396633" y="3239112"/>
            <a:ext cx="4918583" cy="1182183"/>
          </a:xfrm>
        </p:spPr>
        <p:txBody>
          <a:bodyPr/>
          <a:lstStyle/>
          <a:p>
            <a:r>
              <a:rPr lang="en-US" dirty="0"/>
              <a:t>Richmond MSA - $1100</a:t>
            </a:r>
          </a:p>
          <a:p>
            <a:r>
              <a:rPr lang="en-US" dirty="0"/>
              <a:t>Northern Virginia MSA - $1800</a:t>
            </a:r>
          </a:p>
          <a:p>
            <a:r>
              <a:rPr lang="en-US" dirty="0"/>
              <a:t>Hampton Roads MSA - $1050</a:t>
            </a:r>
          </a:p>
          <a:p>
            <a:r>
              <a:rPr lang="en-US" dirty="0"/>
              <a:t>Roanoke - $835</a:t>
            </a:r>
          </a:p>
          <a:p>
            <a:endParaRPr lang="en-US" dirty="0"/>
          </a:p>
        </p:txBody>
      </p:sp>
      <p:sp>
        <p:nvSpPr>
          <p:cNvPr id="10" name="Text Placeholder 9">
            <a:extLst>
              <a:ext uri="{FF2B5EF4-FFF2-40B4-BE49-F238E27FC236}">
                <a16:creationId xmlns:a16="http://schemas.microsoft.com/office/drawing/2014/main" id="{88B27DD5-E139-E67D-E815-E39E828433E4}"/>
              </a:ext>
            </a:extLst>
          </p:cNvPr>
          <p:cNvSpPr>
            <a:spLocks noGrp="1"/>
          </p:cNvSpPr>
          <p:nvPr>
            <p:ph type="body" sz="quarter" idx="27"/>
          </p:nvPr>
        </p:nvSpPr>
        <p:spPr>
          <a:xfrm>
            <a:off x="7396634" y="4760214"/>
            <a:ext cx="4795366" cy="1657932"/>
          </a:xfrm>
        </p:spPr>
        <p:txBody>
          <a:bodyPr/>
          <a:lstStyle/>
          <a:p>
            <a:pPr marL="285750" indent="-285750">
              <a:buFont typeface="Arial" panose="020B0604020202020204" pitchFamily="34" charset="0"/>
              <a:buChar char="•"/>
            </a:pPr>
            <a:r>
              <a:rPr lang="en-US" dirty="0"/>
              <a:t>Richmond MSA - $1400</a:t>
            </a:r>
          </a:p>
          <a:p>
            <a:pPr marL="285750" indent="-285750">
              <a:buFont typeface="Arial" panose="020B0604020202020204" pitchFamily="34" charset="0"/>
              <a:buChar char="•"/>
            </a:pPr>
            <a:r>
              <a:rPr lang="en-US" dirty="0"/>
              <a:t>Northern Virginia MSA - $2150</a:t>
            </a:r>
          </a:p>
          <a:p>
            <a:pPr marL="285750" indent="-285750">
              <a:buFont typeface="Arial" panose="020B0604020202020204" pitchFamily="34" charset="0"/>
              <a:buChar char="•"/>
            </a:pPr>
            <a:r>
              <a:rPr lang="en-US" dirty="0"/>
              <a:t>Hampton Roads MSA - $1450</a:t>
            </a:r>
          </a:p>
          <a:p>
            <a:pPr marL="285750" indent="-285750">
              <a:buFont typeface="Arial" panose="020B0604020202020204" pitchFamily="34" charset="0"/>
              <a:buChar char="•"/>
            </a:pPr>
            <a:r>
              <a:rPr lang="en-US" dirty="0"/>
              <a:t>Roanoke - $1203</a:t>
            </a:r>
          </a:p>
        </p:txBody>
      </p:sp>
    </p:spTree>
    <p:extLst>
      <p:ext uri="{BB962C8B-B14F-4D97-AF65-F5344CB8AC3E}">
        <p14:creationId xmlns:p14="http://schemas.microsoft.com/office/powerpoint/2010/main" val="260233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50DC84-93A7-C51D-7B48-F00FCC684458}"/>
              </a:ext>
            </a:extLst>
          </p:cNvPr>
          <p:cNvSpPr>
            <a:spLocks noGrp="1"/>
          </p:cNvSpPr>
          <p:nvPr>
            <p:ph type="sldNum" sz="quarter" idx="16"/>
          </p:nvPr>
        </p:nvSpPr>
        <p:spPr/>
        <p:txBody>
          <a:bodyPr/>
          <a:lstStyle/>
          <a:p>
            <a:fld id="{6F4F6840-7419-A24A-A696-AF1A194E8719}" type="slidenum">
              <a:rPr lang="en-US" smtClean="0"/>
              <a:t>5</a:t>
            </a:fld>
            <a:endParaRPr lang="en-US" dirty="0"/>
          </a:p>
        </p:txBody>
      </p:sp>
      <p:sp>
        <p:nvSpPr>
          <p:cNvPr id="3" name="Footer Placeholder 2">
            <a:extLst>
              <a:ext uri="{FF2B5EF4-FFF2-40B4-BE49-F238E27FC236}">
                <a16:creationId xmlns:a16="http://schemas.microsoft.com/office/drawing/2014/main" id="{AAB9154F-E7FB-2A65-C09C-B70407E0A111}"/>
              </a:ext>
            </a:extLst>
          </p:cNvPr>
          <p:cNvSpPr>
            <a:spLocks noGrp="1"/>
          </p:cNvSpPr>
          <p:nvPr>
            <p:ph type="ftr" sz="quarter" idx="18"/>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DA48843B-DBDC-1597-E863-0F7C2D939EC5}"/>
              </a:ext>
            </a:extLst>
          </p:cNvPr>
          <p:cNvSpPr>
            <a:spLocks noGrp="1"/>
          </p:cNvSpPr>
          <p:nvPr>
            <p:ph type="body" sz="quarter" idx="19"/>
          </p:nvPr>
        </p:nvSpPr>
        <p:spPr>
          <a:xfrm>
            <a:off x="499730" y="944796"/>
            <a:ext cx="4000833" cy="4813977"/>
          </a:xfrm>
        </p:spPr>
        <p:txBody>
          <a:bodyPr>
            <a:normAutofit lnSpcReduction="10000"/>
          </a:bodyPr>
          <a:lstStyle/>
          <a:p>
            <a:r>
              <a:rPr lang="en-US" dirty="0"/>
              <a:t>Examples of projects supported with 2018-2019 VHTF grants:</a:t>
            </a:r>
            <a:endParaRPr lang="en-US" sz="1600" dirty="0"/>
          </a:p>
          <a:p>
            <a:pPr marL="342900" indent="-342900">
              <a:buFont typeface="Arial" panose="020B0604020202020204" pitchFamily="34" charset="0"/>
              <a:buChar char="•"/>
            </a:pPr>
            <a:r>
              <a:rPr lang="en-US" sz="1600" dirty="0"/>
              <a:t>160-unit development in Arlington serving 30%-80% AMI</a:t>
            </a:r>
          </a:p>
          <a:p>
            <a:pPr marL="342900" indent="-342900">
              <a:buFont typeface="Arial" panose="020B0604020202020204" pitchFamily="34" charset="0"/>
              <a:buChar char="•"/>
            </a:pPr>
            <a:r>
              <a:rPr lang="en-US" sz="1600" dirty="0"/>
              <a:t>40-unit development in Gloucester serving 55+, 50%-60% AMI</a:t>
            </a:r>
          </a:p>
          <a:p>
            <a:pPr marL="342900" indent="-342900">
              <a:buFont typeface="Arial" panose="020B0604020202020204" pitchFamily="34" charset="0"/>
              <a:buChar char="•"/>
            </a:pPr>
            <a:r>
              <a:rPr lang="en-US" sz="1600" dirty="0"/>
              <a:t>66-unit development in Richmond City serving 40%-60% AMI</a:t>
            </a:r>
          </a:p>
          <a:p>
            <a:pPr marL="342900" indent="-342900">
              <a:buFont typeface="Arial" panose="020B0604020202020204" pitchFamily="34" charset="0"/>
              <a:buChar char="•"/>
            </a:pPr>
            <a:r>
              <a:rPr lang="en-US" sz="1600" dirty="0"/>
              <a:t>116-unit development in </a:t>
            </a:r>
            <a:r>
              <a:rPr lang="en-US" sz="1600" dirty="0" err="1"/>
              <a:t>Spottsylvania</a:t>
            </a:r>
            <a:r>
              <a:rPr lang="en-US" sz="1600" dirty="0"/>
              <a:t> serving &lt;60% AMI</a:t>
            </a:r>
          </a:p>
          <a:p>
            <a:pPr marL="342900" indent="-342900">
              <a:buFont typeface="Arial" panose="020B0604020202020204" pitchFamily="34" charset="0"/>
              <a:buChar char="•"/>
            </a:pPr>
            <a:r>
              <a:rPr lang="en-US" sz="1600" dirty="0"/>
              <a:t>126-unit development in Newport News serving 40%-80% AMI</a:t>
            </a:r>
          </a:p>
          <a:p>
            <a:pPr marL="342900" indent="-342900">
              <a:buFont typeface="Arial" panose="020B0604020202020204" pitchFamily="34" charset="0"/>
              <a:buChar char="•"/>
            </a:pPr>
            <a:r>
              <a:rPr lang="en-US" sz="1600" dirty="0"/>
              <a:t>105-unit development in Charlottesville serving &lt;60% AMI</a:t>
            </a:r>
          </a:p>
          <a:p>
            <a:pPr marL="342900" indent="-342900">
              <a:buFont typeface="Arial" panose="020B0604020202020204" pitchFamily="34" charset="0"/>
              <a:buChar char="•"/>
            </a:pPr>
            <a:r>
              <a:rPr lang="en-US" sz="1600" i="1" dirty="0"/>
              <a:t>Source: Virginia Housing Alliance</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0BA95238-F334-A2BB-8D76-6C3021217960}"/>
              </a:ext>
            </a:extLst>
          </p:cNvPr>
          <p:cNvSpPr>
            <a:spLocks noGrp="1"/>
          </p:cNvSpPr>
          <p:nvPr>
            <p:ph type="body" sz="quarter" idx="20"/>
          </p:nvPr>
        </p:nvSpPr>
        <p:spPr>
          <a:xfrm>
            <a:off x="6457341" y="428017"/>
            <a:ext cx="5040753" cy="899573"/>
          </a:xfrm>
        </p:spPr>
        <p:txBody>
          <a:bodyPr/>
          <a:lstStyle/>
          <a:p>
            <a:r>
              <a:rPr lang="en-US" sz="2400" dirty="0"/>
              <a:t>Virginia housing trust fund</a:t>
            </a:r>
          </a:p>
        </p:txBody>
      </p:sp>
      <p:sp>
        <p:nvSpPr>
          <p:cNvPr id="6" name="Text Placeholder 5">
            <a:extLst>
              <a:ext uri="{FF2B5EF4-FFF2-40B4-BE49-F238E27FC236}">
                <a16:creationId xmlns:a16="http://schemas.microsoft.com/office/drawing/2014/main" id="{F0BC39F2-564D-5E1E-51C1-705E891CD200}"/>
              </a:ext>
            </a:extLst>
          </p:cNvPr>
          <p:cNvSpPr>
            <a:spLocks noGrp="1"/>
          </p:cNvSpPr>
          <p:nvPr>
            <p:ph type="body" sz="quarter" idx="21"/>
          </p:nvPr>
        </p:nvSpPr>
        <p:spPr/>
        <p:txBody>
          <a:bodyPr/>
          <a:lstStyle/>
          <a:p>
            <a:r>
              <a:rPr lang="en-US" dirty="0"/>
              <a:t>A source of funding for production of affordable units</a:t>
            </a:r>
          </a:p>
        </p:txBody>
      </p:sp>
      <p:sp>
        <p:nvSpPr>
          <p:cNvPr id="7" name="Text Placeholder 6">
            <a:extLst>
              <a:ext uri="{FF2B5EF4-FFF2-40B4-BE49-F238E27FC236}">
                <a16:creationId xmlns:a16="http://schemas.microsoft.com/office/drawing/2014/main" id="{32B48EC0-1F7C-8F02-BA1A-A53E398A2892}"/>
              </a:ext>
            </a:extLst>
          </p:cNvPr>
          <p:cNvSpPr>
            <a:spLocks noGrp="1"/>
          </p:cNvSpPr>
          <p:nvPr>
            <p:ph type="body" sz="quarter" idx="22"/>
          </p:nvPr>
        </p:nvSpPr>
        <p:spPr/>
        <p:txBody>
          <a:bodyPr/>
          <a:lstStyle/>
          <a:p>
            <a:r>
              <a:rPr lang="en-US" dirty="0"/>
              <a:t>Established 2013</a:t>
            </a:r>
          </a:p>
        </p:txBody>
      </p:sp>
      <p:sp>
        <p:nvSpPr>
          <p:cNvPr id="8" name="Text Placeholder 7">
            <a:extLst>
              <a:ext uri="{FF2B5EF4-FFF2-40B4-BE49-F238E27FC236}">
                <a16:creationId xmlns:a16="http://schemas.microsoft.com/office/drawing/2014/main" id="{69C2C325-7FD3-71CB-6AE9-D7D9B0DFDD2E}"/>
              </a:ext>
            </a:extLst>
          </p:cNvPr>
          <p:cNvSpPr>
            <a:spLocks noGrp="1"/>
          </p:cNvSpPr>
          <p:nvPr>
            <p:ph type="body" sz="quarter" idx="24"/>
          </p:nvPr>
        </p:nvSpPr>
        <p:spPr/>
        <p:txBody>
          <a:bodyPr/>
          <a:lstStyle/>
          <a:p>
            <a:r>
              <a:rPr lang="en-US" dirty="0"/>
              <a:t>80% of VHTF = Production funds</a:t>
            </a:r>
          </a:p>
        </p:txBody>
      </p:sp>
      <p:sp>
        <p:nvSpPr>
          <p:cNvPr id="9" name="Text Placeholder 8">
            <a:extLst>
              <a:ext uri="{FF2B5EF4-FFF2-40B4-BE49-F238E27FC236}">
                <a16:creationId xmlns:a16="http://schemas.microsoft.com/office/drawing/2014/main" id="{820B6C81-63C1-033C-8A54-AF16BFF2F0F6}"/>
              </a:ext>
            </a:extLst>
          </p:cNvPr>
          <p:cNvSpPr>
            <a:spLocks noGrp="1"/>
          </p:cNvSpPr>
          <p:nvPr>
            <p:ph type="body" sz="quarter" idx="26"/>
          </p:nvPr>
        </p:nvSpPr>
        <p:spPr/>
        <p:txBody>
          <a:bodyPr>
            <a:normAutofit lnSpcReduction="10000"/>
          </a:bodyPr>
          <a:lstStyle/>
          <a:p>
            <a:r>
              <a:rPr lang="en-US" dirty="0"/>
              <a:t>Initial General Fund appropriation was $4M/year; FY2025/2026 budget includes $87.5M per year for VHTF</a:t>
            </a:r>
          </a:p>
        </p:txBody>
      </p:sp>
      <p:sp>
        <p:nvSpPr>
          <p:cNvPr id="10" name="Text Placeholder 9">
            <a:extLst>
              <a:ext uri="{FF2B5EF4-FFF2-40B4-BE49-F238E27FC236}">
                <a16:creationId xmlns:a16="http://schemas.microsoft.com/office/drawing/2014/main" id="{95B3DCD3-E928-A795-2CCD-775BB7F4B321}"/>
              </a:ext>
            </a:extLst>
          </p:cNvPr>
          <p:cNvSpPr>
            <a:spLocks noGrp="1"/>
          </p:cNvSpPr>
          <p:nvPr>
            <p:ph type="body" sz="quarter" idx="27"/>
          </p:nvPr>
        </p:nvSpPr>
        <p:spPr/>
        <p:txBody>
          <a:bodyPr>
            <a:normAutofit lnSpcReduction="10000"/>
          </a:bodyPr>
          <a:lstStyle/>
          <a:p>
            <a:r>
              <a:rPr lang="en-US" dirty="0"/>
              <a:t>VHTF is often final funding to make project viable; in FY2023 alone VHTF dollars supported $2.3B from other sources</a:t>
            </a:r>
          </a:p>
        </p:txBody>
      </p:sp>
    </p:spTree>
    <p:extLst>
      <p:ext uri="{BB962C8B-B14F-4D97-AF65-F5344CB8AC3E}">
        <p14:creationId xmlns:p14="http://schemas.microsoft.com/office/powerpoint/2010/main" val="121946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C2DB0-029C-2949-671D-564BF39D2998}"/>
              </a:ext>
            </a:extLst>
          </p:cNvPr>
          <p:cNvSpPr>
            <a:spLocks noGrp="1"/>
          </p:cNvSpPr>
          <p:nvPr>
            <p:ph type="sldNum" sz="quarter" idx="16"/>
          </p:nvPr>
        </p:nvSpPr>
        <p:spPr/>
        <p:txBody>
          <a:bodyPr/>
          <a:lstStyle/>
          <a:p>
            <a:fld id="{6F4F6840-7419-A24A-A696-AF1A194E8719}" type="slidenum">
              <a:rPr lang="en-US" smtClean="0"/>
              <a:t>6</a:t>
            </a:fld>
            <a:endParaRPr lang="en-US" dirty="0"/>
          </a:p>
        </p:txBody>
      </p:sp>
      <p:sp>
        <p:nvSpPr>
          <p:cNvPr id="3" name="Footer Placeholder 2">
            <a:extLst>
              <a:ext uri="{FF2B5EF4-FFF2-40B4-BE49-F238E27FC236}">
                <a16:creationId xmlns:a16="http://schemas.microsoft.com/office/drawing/2014/main" id="{85CA9A44-BAEF-1ED8-31CB-6205CD33CFA6}"/>
              </a:ext>
            </a:extLst>
          </p:cNvPr>
          <p:cNvSpPr>
            <a:spLocks noGrp="1"/>
          </p:cNvSpPr>
          <p:nvPr>
            <p:ph type="ftr" sz="quarter" idx="18"/>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77EF0EFB-1936-0544-0964-240428B1606B}"/>
              </a:ext>
            </a:extLst>
          </p:cNvPr>
          <p:cNvSpPr>
            <a:spLocks noGrp="1"/>
          </p:cNvSpPr>
          <p:nvPr>
            <p:ph type="body" sz="quarter" idx="19"/>
          </p:nvPr>
        </p:nvSpPr>
        <p:spPr/>
        <p:txBody>
          <a:bodyPr>
            <a:normAutofit fontScale="92500"/>
          </a:bodyPr>
          <a:lstStyle/>
          <a:p>
            <a:r>
              <a:rPr lang="en-US" dirty="0"/>
              <a:t>LIHTC Challenges</a:t>
            </a:r>
          </a:p>
          <a:p>
            <a:endParaRPr lang="en-US" dirty="0"/>
          </a:p>
          <a:p>
            <a:pPr marL="342900" indent="-342900">
              <a:buFont typeface="Arial" panose="020B0604020202020204" pitchFamily="34" charset="0"/>
              <a:buChar char="•"/>
            </a:pPr>
            <a:r>
              <a:rPr lang="en-US" dirty="0"/>
              <a:t>Insufficient to meet demand; in 2022 there were 263,914 extremely low-income households in Virginia (</a:t>
            </a:r>
            <a:r>
              <a:rPr lang="en-US" i="1" dirty="0"/>
              <a:t>Source: NLIHC)</a:t>
            </a:r>
          </a:p>
          <a:p>
            <a:pPr marL="342900" indent="-342900">
              <a:buFont typeface="Arial" panose="020B0604020202020204" pitchFamily="34" charset="0"/>
              <a:buChar char="•"/>
            </a:pPr>
            <a:r>
              <a:rPr lang="en-US" dirty="0"/>
              <a:t>Rents set according to AMI, </a:t>
            </a:r>
            <a:r>
              <a:rPr lang="en-US" i="1" dirty="0"/>
              <a:t>not</a:t>
            </a:r>
            <a:r>
              <a:rPr lang="en-US" dirty="0"/>
              <a:t> individual household income</a:t>
            </a:r>
          </a:p>
          <a:p>
            <a:pPr marL="342900" indent="-3429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BDB07FD9-6C08-F6B7-B4B1-A8DC1338739A}"/>
              </a:ext>
            </a:extLst>
          </p:cNvPr>
          <p:cNvSpPr>
            <a:spLocks noGrp="1"/>
          </p:cNvSpPr>
          <p:nvPr>
            <p:ph type="body" sz="quarter" idx="20"/>
          </p:nvPr>
        </p:nvSpPr>
        <p:spPr/>
        <p:txBody>
          <a:bodyPr/>
          <a:lstStyle/>
          <a:p>
            <a:r>
              <a:rPr lang="en-US" dirty="0"/>
              <a:t>Virginia housing</a:t>
            </a:r>
          </a:p>
        </p:txBody>
      </p:sp>
      <p:sp>
        <p:nvSpPr>
          <p:cNvPr id="6" name="Text Placeholder 5">
            <a:extLst>
              <a:ext uri="{FF2B5EF4-FFF2-40B4-BE49-F238E27FC236}">
                <a16:creationId xmlns:a16="http://schemas.microsoft.com/office/drawing/2014/main" id="{DEE0F29E-44C3-723A-4C6F-5CF03ADD69C4}"/>
              </a:ext>
            </a:extLst>
          </p:cNvPr>
          <p:cNvSpPr>
            <a:spLocks noGrp="1"/>
          </p:cNvSpPr>
          <p:nvPr>
            <p:ph type="body" sz="quarter" idx="21"/>
          </p:nvPr>
        </p:nvSpPr>
        <p:spPr/>
        <p:txBody>
          <a:bodyPr/>
          <a:lstStyle/>
          <a:p>
            <a:r>
              <a:rPr lang="en-US" dirty="0"/>
              <a:t>Virginia’s state finance agency</a:t>
            </a:r>
          </a:p>
        </p:txBody>
      </p:sp>
      <p:sp>
        <p:nvSpPr>
          <p:cNvPr id="7" name="Text Placeholder 6">
            <a:extLst>
              <a:ext uri="{FF2B5EF4-FFF2-40B4-BE49-F238E27FC236}">
                <a16:creationId xmlns:a16="http://schemas.microsoft.com/office/drawing/2014/main" id="{BD87A2D4-A3C0-9DB2-A14A-9FA6695D0091}"/>
              </a:ext>
            </a:extLst>
          </p:cNvPr>
          <p:cNvSpPr>
            <a:spLocks noGrp="1"/>
          </p:cNvSpPr>
          <p:nvPr>
            <p:ph type="body" sz="quarter" idx="22"/>
          </p:nvPr>
        </p:nvSpPr>
        <p:spPr>
          <a:xfrm>
            <a:off x="7396634" y="2573969"/>
            <a:ext cx="3410796" cy="659263"/>
          </a:xfrm>
        </p:spPr>
        <p:txBody>
          <a:bodyPr/>
          <a:lstStyle/>
          <a:p>
            <a:r>
              <a:rPr lang="en-US" dirty="0"/>
              <a:t>Federal Low-Income Housing Tax Credit</a:t>
            </a:r>
          </a:p>
        </p:txBody>
      </p:sp>
      <p:sp>
        <p:nvSpPr>
          <p:cNvPr id="8" name="Text Placeholder 7">
            <a:extLst>
              <a:ext uri="{FF2B5EF4-FFF2-40B4-BE49-F238E27FC236}">
                <a16:creationId xmlns:a16="http://schemas.microsoft.com/office/drawing/2014/main" id="{8A58B13C-EB52-2862-49E7-7D4E6DCCC48A}"/>
              </a:ext>
            </a:extLst>
          </p:cNvPr>
          <p:cNvSpPr>
            <a:spLocks noGrp="1"/>
          </p:cNvSpPr>
          <p:nvPr>
            <p:ph type="body" sz="quarter" idx="24"/>
          </p:nvPr>
        </p:nvSpPr>
        <p:spPr/>
        <p:txBody>
          <a:bodyPr/>
          <a:lstStyle/>
          <a:p>
            <a:r>
              <a:rPr lang="en-US" dirty="0"/>
              <a:t>REACH Program</a:t>
            </a:r>
          </a:p>
        </p:txBody>
      </p:sp>
      <p:sp>
        <p:nvSpPr>
          <p:cNvPr id="9" name="Text Placeholder 8">
            <a:extLst>
              <a:ext uri="{FF2B5EF4-FFF2-40B4-BE49-F238E27FC236}">
                <a16:creationId xmlns:a16="http://schemas.microsoft.com/office/drawing/2014/main" id="{69FC61E6-EF8D-02F7-ABE8-1733D8B95441}"/>
              </a:ext>
            </a:extLst>
          </p:cNvPr>
          <p:cNvSpPr>
            <a:spLocks noGrp="1"/>
          </p:cNvSpPr>
          <p:nvPr>
            <p:ph type="body" sz="quarter" idx="26"/>
          </p:nvPr>
        </p:nvSpPr>
        <p:spPr>
          <a:xfrm>
            <a:off x="7396633" y="3247960"/>
            <a:ext cx="4510021" cy="1051666"/>
          </a:xfrm>
        </p:spPr>
        <p:txBody>
          <a:bodyPr>
            <a:normAutofit lnSpcReduction="10000"/>
          </a:bodyPr>
          <a:lstStyle/>
          <a:p>
            <a:pPr marL="285750" indent="-285750">
              <a:buFont typeface="Arial" panose="020B0604020202020204" pitchFamily="34" charset="0"/>
              <a:buChar char="•"/>
            </a:pPr>
            <a:r>
              <a:rPr lang="en-US" dirty="0"/>
              <a:t>Finances majority of affordable units in Virginia</a:t>
            </a:r>
          </a:p>
          <a:p>
            <a:pPr marL="285750" indent="-285750">
              <a:buFont typeface="Arial" panose="020B0604020202020204" pitchFamily="34" charset="0"/>
              <a:buChar char="•"/>
            </a:pPr>
            <a:r>
              <a:rPr lang="en-US" dirty="0"/>
              <a:t>75% of LIHTC households earn less than 50% AMI</a:t>
            </a:r>
          </a:p>
          <a:p>
            <a:pPr marL="285750" indent="-285750">
              <a:buFont typeface="Arial" panose="020B0604020202020204" pitchFamily="34" charset="0"/>
              <a:buChar char="•"/>
            </a:pPr>
            <a:r>
              <a:rPr lang="en-US" dirty="0"/>
              <a:t>2020 - $42.98M in LIHTC credits helped finance  4319 total new affordable units in Virginia</a:t>
            </a:r>
          </a:p>
        </p:txBody>
      </p:sp>
      <p:sp>
        <p:nvSpPr>
          <p:cNvPr id="10" name="Text Placeholder 9">
            <a:extLst>
              <a:ext uri="{FF2B5EF4-FFF2-40B4-BE49-F238E27FC236}">
                <a16:creationId xmlns:a16="http://schemas.microsoft.com/office/drawing/2014/main" id="{98D39AAA-EA41-E046-B056-C9EFED98C77D}"/>
              </a:ext>
            </a:extLst>
          </p:cNvPr>
          <p:cNvSpPr>
            <a:spLocks noGrp="1"/>
          </p:cNvSpPr>
          <p:nvPr>
            <p:ph type="body" sz="quarter" idx="27"/>
          </p:nvPr>
        </p:nvSpPr>
        <p:spPr/>
        <p:txBody>
          <a:bodyPr>
            <a:normAutofit fontScale="92500"/>
          </a:bodyPr>
          <a:lstStyle/>
          <a:p>
            <a:pPr marL="285750" indent="-285750">
              <a:buFont typeface="Arial" panose="020B0604020202020204" pitchFamily="34" charset="0"/>
              <a:buChar char="•"/>
            </a:pPr>
            <a:r>
              <a:rPr lang="en-US" dirty="0"/>
              <a:t>Loans for production of multifamily affordable units</a:t>
            </a:r>
          </a:p>
          <a:p>
            <a:pPr marL="285750" indent="-285750">
              <a:buFont typeface="Arial" panose="020B0604020202020204" pitchFamily="34" charset="0"/>
              <a:buChar char="•"/>
            </a:pPr>
            <a:r>
              <a:rPr lang="en-US" dirty="0"/>
              <a:t>Lower interest/longer amortization periods</a:t>
            </a:r>
          </a:p>
        </p:txBody>
      </p:sp>
    </p:spTree>
    <p:extLst>
      <p:ext uri="{BB962C8B-B14F-4D97-AF65-F5344CB8AC3E}">
        <p14:creationId xmlns:p14="http://schemas.microsoft.com/office/powerpoint/2010/main" val="114657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128DD2-F2F8-8193-CE20-AE6521842E1E}"/>
              </a:ext>
            </a:extLst>
          </p:cNvPr>
          <p:cNvSpPr>
            <a:spLocks noGrp="1"/>
          </p:cNvSpPr>
          <p:nvPr>
            <p:ph type="sldNum" sz="quarter" idx="16"/>
          </p:nvPr>
        </p:nvSpPr>
        <p:spPr/>
        <p:txBody>
          <a:bodyPr/>
          <a:lstStyle/>
          <a:p>
            <a:fld id="{6F4F6840-7419-A24A-A696-AF1A194E8719}" type="slidenum">
              <a:rPr lang="en-US" smtClean="0"/>
              <a:t>7</a:t>
            </a:fld>
            <a:endParaRPr lang="en-US" dirty="0"/>
          </a:p>
        </p:txBody>
      </p:sp>
      <p:sp>
        <p:nvSpPr>
          <p:cNvPr id="3" name="Footer Placeholder 2">
            <a:extLst>
              <a:ext uri="{FF2B5EF4-FFF2-40B4-BE49-F238E27FC236}">
                <a16:creationId xmlns:a16="http://schemas.microsoft.com/office/drawing/2014/main" id="{66D39360-DEAD-6306-8F6A-F70A06DB1B55}"/>
              </a:ext>
            </a:extLst>
          </p:cNvPr>
          <p:cNvSpPr>
            <a:spLocks noGrp="1"/>
          </p:cNvSpPr>
          <p:nvPr>
            <p:ph type="ftr" sz="quarter" idx="18"/>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CA114715-6D00-4EB8-B5BC-DD98E43D00DB}"/>
              </a:ext>
            </a:extLst>
          </p:cNvPr>
          <p:cNvSpPr>
            <a:spLocks noGrp="1"/>
          </p:cNvSpPr>
          <p:nvPr>
            <p:ph type="body" sz="quarter" idx="19"/>
          </p:nvPr>
        </p:nvSpPr>
        <p:spPr>
          <a:xfrm>
            <a:off x="596630" y="614055"/>
            <a:ext cx="3903933" cy="5368455"/>
          </a:xfrm>
        </p:spPr>
        <p:txBody>
          <a:bodyPr>
            <a:normAutofit lnSpcReduction="10000"/>
          </a:bodyPr>
          <a:lstStyle/>
          <a:p>
            <a:pPr marL="342900" indent="-342900">
              <a:buFont typeface="Arial" panose="020B0604020202020204" pitchFamily="34" charset="0"/>
              <a:buChar char="•"/>
            </a:pPr>
            <a:r>
              <a:rPr lang="en-US" dirty="0"/>
              <a:t>New VA Down Payment Assistance Pilot Program for Homebuyers Earning &lt;60% AMI—</a:t>
            </a:r>
          </a:p>
          <a:p>
            <a:pPr marL="342900" indent="-342900">
              <a:buFont typeface="Arial" panose="020B0604020202020204" pitchFamily="34" charset="0"/>
              <a:buChar char="•"/>
            </a:pPr>
            <a:r>
              <a:rPr lang="en-US" dirty="0"/>
              <a:t>$5M included in FY2024-2026 budget </a:t>
            </a:r>
          </a:p>
          <a:p>
            <a:pPr marL="342900" indent="-342900">
              <a:buFont typeface="Arial" panose="020B0604020202020204" pitchFamily="34" charset="0"/>
              <a:buChar char="•"/>
            </a:pPr>
            <a:r>
              <a:rPr lang="en-US" dirty="0"/>
              <a:t>Must be used for purchase of new, Energy Star or Earth Craft homes</a:t>
            </a:r>
          </a:p>
          <a:p>
            <a:pPr marL="342900" indent="-342900">
              <a:buFont typeface="Arial" panose="020B0604020202020204" pitchFamily="34" charset="0"/>
              <a:buChar char="•"/>
            </a:pPr>
            <a:r>
              <a:rPr lang="en-US" dirty="0"/>
              <a:t>DHCD to develop guidelines</a:t>
            </a:r>
          </a:p>
        </p:txBody>
      </p:sp>
      <p:sp>
        <p:nvSpPr>
          <p:cNvPr id="5" name="Text Placeholder 4">
            <a:extLst>
              <a:ext uri="{FF2B5EF4-FFF2-40B4-BE49-F238E27FC236}">
                <a16:creationId xmlns:a16="http://schemas.microsoft.com/office/drawing/2014/main" id="{4E31CF0C-7696-6059-9359-714EBE169ABE}"/>
              </a:ext>
            </a:extLst>
          </p:cNvPr>
          <p:cNvSpPr>
            <a:spLocks noGrp="1"/>
          </p:cNvSpPr>
          <p:nvPr>
            <p:ph type="body" sz="quarter" idx="20"/>
          </p:nvPr>
        </p:nvSpPr>
        <p:spPr>
          <a:xfrm>
            <a:off x="6457341" y="408563"/>
            <a:ext cx="5138029" cy="919028"/>
          </a:xfrm>
        </p:spPr>
        <p:txBody>
          <a:bodyPr/>
          <a:lstStyle/>
          <a:p>
            <a:r>
              <a:rPr lang="en-US" sz="2400" dirty="0"/>
              <a:t>Promoting homeownership – down payment assistance</a:t>
            </a:r>
          </a:p>
        </p:txBody>
      </p:sp>
      <p:sp>
        <p:nvSpPr>
          <p:cNvPr id="6" name="Text Placeholder 5">
            <a:extLst>
              <a:ext uri="{FF2B5EF4-FFF2-40B4-BE49-F238E27FC236}">
                <a16:creationId xmlns:a16="http://schemas.microsoft.com/office/drawing/2014/main" id="{DF515605-7A5C-D75D-F11D-03BF78C3C720}"/>
              </a:ext>
            </a:extLst>
          </p:cNvPr>
          <p:cNvSpPr>
            <a:spLocks noGrp="1"/>
          </p:cNvSpPr>
          <p:nvPr>
            <p:ph type="body" sz="quarter" idx="21"/>
          </p:nvPr>
        </p:nvSpPr>
        <p:spPr/>
        <p:txBody>
          <a:bodyPr/>
          <a:lstStyle/>
          <a:p>
            <a:r>
              <a:rPr lang="en-US" dirty="0"/>
              <a:t>Primarily funded through federal home and other $$</a:t>
            </a:r>
          </a:p>
        </p:txBody>
      </p:sp>
      <p:sp>
        <p:nvSpPr>
          <p:cNvPr id="7" name="Text Placeholder 6">
            <a:extLst>
              <a:ext uri="{FF2B5EF4-FFF2-40B4-BE49-F238E27FC236}">
                <a16:creationId xmlns:a16="http://schemas.microsoft.com/office/drawing/2014/main" id="{DA3411AC-2E46-4B86-5E8D-B82317D046CC}"/>
              </a:ext>
            </a:extLst>
          </p:cNvPr>
          <p:cNvSpPr>
            <a:spLocks noGrp="1"/>
          </p:cNvSpPr>
          <p:nvPr>
            <p:ph type="body" sz="quarter" idx="22"/>
          </p:nvPr>
        </p:nvSpPr>
        <p:spPr/>
        <p:txBody>
          <a:bodyPr/>
          <a:lstStyle/>
          <a:p>
            <a:r>
              <a:rPr lang="en-US" dirty="0"/>
              <a:t>Virginia Housing</a:t>
            </a:r>
          </a:p>
        </p:txBody>
      </p:sp>
      <p:sp>
        <p:nvSpPr>
          <p:cNvPr id="8" name="Text Placeholder 7">
            <a:extLst>
              <a:ext uri="{FF2B5EF4-FFF2-40B4-BE49-F238E27FC236}">
                <a16:creationId xmlns:a16="http://schemas.microsoft.com/office/drawing/2014/main" id="{8CDDE00D-1AA4-8E55-9FB9-1F2372C94789}"/>
              </a:ext>
            </a:extLst>
          </p:cNvPr>
          <p:cNvSpPr>
            <a:spLocks noGrp="1"/>
          </p:cNvSpPr>
          <p:nvPr>
            <p:ph type="body" sz="quarter" idx="24"/>
          </p:nvPr>
        </p:nvSpPr>
        <p:spPr/>
        <p:txBody>
          <a:bodyPr/>
          <a:lstStyle/>
          <a:p>
            <a:r>
              <a:rPr lang="en-US" dirty="0"/>
              <a:t>Virginia DHCD </a:t>
            </a:r>
          </a:p>
        </p:txBody>
      </p:sp>
      <p:sp>
        <p:nvSpPr>
          <p:cNvPr id="9" name="Text Placeholder 8">
            <a:extLst>
              <a:ext uri="{FF2B5EF4-FFF2-40B4-BE49-F238E27FC236}">
                <a16:creationId xmlns:a16="http://schemas.microsoft.com/office/drawing/2014/main" id="{2E73D9D7-78B9-1CA4-AA77-E72CCB566848}"/>
              </a:ext>
            </a:extLst>
          </p:cNvPr>
          <p:cNvSpPr>
            <a:spLocks noGrp="1"/>
          </p:cNvSpPr>
          <p:nvPr>
            <p:ph type="body" sz="quarter" idx="26"/>
          </p:nvPr>
        </p:nvSpPr>
        <p:spPr/>
        <p:txBody>
          <a:bodyPr>
            <a:normAutofit lnSpcReduction="10000"/>
          </a:bodyPr>
          <a:lstStyle/>
          <a:p>
            <a:r>
              <a:rPr lang="en-US" dirty="0"/>
              <a:t>Provides 2%-2.5% of the purchaser price to first-time homebuyers; no repayment  required</a:t>
            </a:r>
          </a:p>
        </p:txBody>
      </p:sp>
      <p:sp>
        <p:nvSpPr>
          <p:cNvPr id="10" name="Text Placeholder 9">
            <a:extLst>
              <a:ext uri="{FF2B5EF4-FFF2-40B4-BE49-F238E27FC236}">
                <a16:creationId xmlns:a16="http://schemas.microsoft.com/office/drawing/2014/main" id="{F9E8137B-7985-76D9-D9E3-9D8A9E964F51}"/>
              </a:ext>
            </a:extLst>
          </p:cNvPr>
          <p:cNvSpPr>
            <a:spLocks noGrp="1"/>
          </p:cNvSpPr>
          <p:nvPr>
            <p:ph type="body" sz="quarter" idx="27"/>
          </p:nvPr>
        </p:nvSpPr>
        <p:spPr>
          <a:xfrm>
            <a:off x="7470842" y="4758063"/>
            <a:ext cx="3480203" cy="1303435"/>
          </a:xfrm>
        </p:spPr>
        <p:txBody>
          <a:bodyPr>
            <a:normAutofit fontScale="92500" lnSpcReduction="20000"/>
          </a:bodyPr>
          <a:lstStyle/>
          <a:p>
            <a:pPr marL="285750" indent="-285750">
              <a:buFont typeface="Arial" panose="020B0604020202020204" pitchFamily="34" charset="0"/>
              <a:buChar char="•"/>
            </a:pPr>
            <a:r>
              <a:rPr lang="en-US" dirty="0"/>
              <a:t>First-time homebuyers earning no more than 80% AMI</a:t>
            </a:r>
          </a:p>
          <a:p>
            <a:pPr marL="285750" indent="-285750">
              <a:buFont typeface="Arial" panose="020B0604020202020204" pitchFamily="34" charset="0"/>
              <a:buChar char="•"/>
            </a:pPr>
            <a:r>
              <a:rPr lang="en-US" dirty="0"/>
              <a:t>10%-15% of sales price plus up to $2500 in closing costs</a:t>
            </a:r>
          </a:p>
          <a:p>
            <a:pPr marL="285750" indent="-285750">
              <a:buFont typeface="Arial" panose="020B0604020202020204" pitchFamily="34" charset="0"/>
              <a:buChar char="•"/>
            </a:pPr>
            <a:r>
              <a:rPr lang="en-US" dirty="0"/>
              <a:t>Administered by local and regional nonprofits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81726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33DE40-5B08-05C7-0235-6CD58802D4A2}"/>
              </a:ext>
            </a:extLst>
          </p:cNvPr>
          <p:cNvSpPr>
            <a:spLocks noGrp="1"/>
          </p:cNvSpPr>
          <p:nvPr>
            <p:ph type="sldNum" sz="quarter" idx="16"/>
          </p:nvPr>
        </p:nvSpPr>
        <p:spPr/>
        <p:txBody>
          <a:bodyPr/>
          <a:lstStyle/>
          <a:p>
            <a:fld id="{6F4F6840-7419-A24A-A696-AF1A194E8719}" type="slidenum">
              <a:rPr lang="en-US" smtClean="0"/>
              <a:t>8</a:t>
            </a:fld>
            <a:endParaRPr lang="en-US" dirty="0"/>
          </a:p>
        </p:txBody>
      </p:sp>
      <p:sp>
        <p:nvSpPr>
          <p:cNvPr id="3" name="Footer Placeholder 2">
            <a:extLst>
              <a:ext uri="{FF2B5EF4-FFF2-40B4-BE49-F238E27FC236}">
                <a16:creationId xmlns:a16="http://schemas.microsoft.com/office/drawing/2014/main" id="{26C756EE-FE4B-1534-4370-D07F2117DFEB}"/>
              </a:ext>
            </a:extLst>
          </p:cNvPr>
          <p:cNvSpPr>
            <a:spLocks noGrp="1"/>
          </p:cNvSpPr>
          <p:nvPr>
            <p:ph type="ftr" sz="quarter" idx="18"/>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0D3BF663-187D-0C18-EE37-EFBC3D6E3D4B}"/>
              </a:ext>
            </a:extLst>
          </p:cNvPr>
          <p:cNvSpPr>
            <a:spLocks noGrp="1"/>
          </p:cNvSpPr>
          <p:nvPr>
            <p:ph type="body" sz="quarter" idx="19"/>
          </p:nvPr>
        </p:nvSpPr>
        <p:spPr/>
        <p:txBody>
          <a:bodyPr>
            <a:normAutofit lnSpcReduction="10000"/>
          </a:bodyPr>
          <a:lstStyle/>
          <a:p>
            <a:r>
              <a:rPr lang="en-US" dirty="0"/>
              <a:t>Homeowners forced to move from their mobile home because of park redevelopment will be entitled to $5000 each regardless of whether they use the funds to move the mobile home itself</a:t>
            </a:r>
          </a:p>
          <a:p>
            <a:r>
              <a:rPr lang="en-US" dirty="0"/>
              <a:t>(Increased from $2500/$3500 in NOVA)</a:t>
            </a:r>
          </a:p>
        </p:txBody>
      </p:sp>
      <p:sp>
        <p:nvSpPr>
          <p:cNvPr id="5" name="Text Placeholder 4">
            <a:extLst>
              <a:ext uri="{FF2B5EF4-FFF2-40B4-BE49-F238E27FC236}">
                <a16:creationId xmlns:a16="http://schemas.microsoft.com/office/drawing/2014/main" id="{FECAC4D3-54F6-ACCB-73A4-8CF3F5EB7B93}"/>
              </a:ext>
            </a:extLst>
          </p:cNvPr>
          <p:cNvSpPr>
            <a:spLocks noGrp="1"/>
          </p:cNvSpPr>
          <p:nvPr>
            <p:ph type="body" sz="quarter" idx="20"/>
          </p:nvPr>
        </p:nvSpPr>
        <p:spPr>
          <a:xfrm>
            <a:off x="6457341" y="244183"/>
            <a:ext cx="5147757" cy="1083408"/>
          </a:xfrm>
        </p:spPr>
        <p:txBody>
          <a:bodyPr/>
          <a:lstStyle/>
          <a:p>
            <a:r>
              <a:rPr lang="en-US" sz="2400" dirty="0"/>
              <a:t>Relocation payments for mobile homeowners when their park closes</a:t>
            </a:r>
          </a:p>
        </p:txBody>
      </p:sp>
      <p:sp>
        <p:nvSpPr>
          <p:cNvPr id="6" name="Text Placeholder 5">
            <a:extLst>
              <a:ext uri="{FF2B5EF4-FFF2-40B4-BE49-F238E27FC236}">
                <a16:creationId xmlns:a16="http://schemas.microsoft.com/office/drawing/2014/main" id="{987FC7E4-46FD-8BB5-809C-B87E0056F519}"/>
              </a:ext>
            </a:extLst>
          </p:cNvPr>
          <p:cNvSpPr>
            <a:spLocks noGrp="1"/>
          </p:cNvSpPr>
          <p:nvPr>
            <p:ph type="body" sz="quarter" idx="21"/>
          </p:nvPr>
        </p:nvSpPr>
        <p:spPr/>
        <p:txBody>
          <a:bodyPr/>
          <a:lstStyle/>
          <a:p>
            <a:r>
              <a:rPr lang="en-US" dirty="0"/>
              <a:t>Raised to $5000 per homeowner</a:t>
            </a:r>
          </a:p>
        </p:txBody>
      </p:sp>
      <p:sp>
        <p:nvSpPr>
          <p:cNvPr id="7" name="Text Placeholder 6">
            <a:extLst>
              <a:ext uri="{FF2B5EF4-FFF2-40B4-BE49-F238E27FC236}">
                <a16:creationId xmlns:a16="http://schemas.microsoft.com/office/drawing/2014/main" id="{A24F70C3-DB5D-8ECB-1F20-6D2EDC7F68EC}"/>
              </a:ext>
            </a:extLst>
          </p:cNvPr>
          <p:cNvSpPr>
            <a:spLocks noGrp="1"/>
          </p:cNvSpPr>
          <p:nvPr>
            <p:ph type="body" sz="quarter" idx="22"/>
          </p:nvPr>
        </p:nvSpPr>
        <p:spPr/>
        <p:txBody>
          <a:bodyPr/>
          <a:lstStyle/>
          <a:p>
            <a:r>
              <a:rPr lang="en-US" dirty="0"/>
              <a:t>$5000 per owner</a:t>
            </a:r>
          </a:p>
        </p:txBody>
      </p:sp>
      <p:sp>
        <p:nvSpPr>
          <p:cNvPr id="8" name="Text Placeholder 7">
            <a:extLst>
              <a:ext uri="{FF2B5EF4-FFF2-40B4-BE49-F238E27FC236}">
                <a16:creationId xmlns:a16="http://schemas.microsoft.com/office/drawing/2014/main" id="{844B21F1-6B8B-80E3-84F7-AC30CCFFAC39}"/>
              </a:ext>
            </a:extLst>
          </p:cNvPr>
          <p:cNvSpPr>
            <a:spLocks noGrp="1"/>
          </p:cNvSpPr>
          <p:nvPr>
            <p:ph type="body" sz="quarter" idx="24"/>
          </p:nvPr>
        </p:nvSpPr>
        <p:spPr/>
        <p:txBody>
          <a:bodyPr/>
          <a:lstStyle/>
          <a:p>
            <a:r>
              <a:rPr lang="en-US" dirty="0"/>
              <a:t>Locality’s hands untied</a:t>
            </a:r>
          </a:p>
        </p:txBody>
      </p:sp>
      <p:sp>
        <p:nvSpPr>
          <p:cNvPr id="9" name="Text Placeholder 8">
            <a:extLst>
              <a:ext uri="{FF2B5EF4-FFF2-40B4-BE49-F238E27FC236}">
                <a16:creationId xmlns:a16="http://schemas.microsoft.com/office/drawing/2014/main" id="{E10EB00F-2912-D14D-6444-BE8354CD1D10}"/>
              </a:ext>
            </a:extLst>
          </p:cNvPr>
          <p:cNvSpPr>
            <a:spLocks noGrp="1"/>
          </p:cNvSpPr>
          <p:nvPr>
            <p:ph type="body" sz="quarter" idx="26"/>
          </p:nvPr>
        </p:nvSpPr>
        <p:spPr>
          <a:xfrm>
            <a:off x="7396633" y="3202102"/>
            <a:ext cx="4304591" cy="831363"/>
          </a:xfrm>
        </p:spPr>
        <p:txBody>
          <a:bodyPr>
            <a:normAutofit fontScale="85000" lnSpcReduction="10000"/>
          </a:bodyPr>
          <a:lstStyle/>
          <a:p>
            <a:r>
              <a:rPr lang="en-US" dirty="0"/>
              <a:t>Beginning July 1, mobile homeowners forced to relocate because the park is being redeveloped are entitled to $5000 regardless of whether they use it to move their home</a:t>
            </a:r>
          </a:p>
        </p:txBody>
      </p:sp>
      <p:sp>
        <p:nvSpPr>
          <p:cNvPr id="10" name="Text Placeholder 9">
            <a:extLst>
              <a:ext uri="{FF2B5EF4-FFF2-40B4-BE49-F238E27FC236}">
                <a16:creationId xmlns:a16="http://schemas.microsoft.com/office/drawing/2014/main" id="{F266DD8A-A7BE-B8CD-5FA1-E2E23D21291A}"/>
              </a:ext>
            </a:extLst>
          </p:cNvPr>
          <p:cNvSpPr>
            <a:spLocks noGrp="1"/>
          </p:cNvSpPr>
          <p:nvPr>
            <p:ph type="body" sz="quarter" idx="27"/>
          </p:nvPr>
        </p:nvSpPr>
        <p:spPr>
          <a:xfrm>
            <a:off x="7396634" y="4750209"/>
            <a:ext cx="4373834" cy="839217"/>
          </a:xfrm>
        </p:spPr>
        <p:txBody>
          <a:bodyPr>
            <a:normAutofit fontScale="92500"/>
          </a:bodyPr>
          <a:lstStyle/>
          <a:p>
            <a:r>
              <a:rPr lang="en-US" dirty="0"/>
              <a:t>Beginning July 1, localities will be permitted to require relocation payments as part of the requirements for rezoning or other special zoning provisions to developers</a:t>
            </a:r>
          </a:p>
        </p:txBody>
      </p:sp>
    </p:spTree>
    <p:extLst>
      <p:ext uri="{BB962C8B-B14F-4D97-AF65-F5344CB8AC3E}">
        <p14:creationId xmlns:p14="http://schemas.microsoft.com/office/powerpoint/2010/main" val="3785248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BCC747-E77E-6C35-A0E0-4083D41D9FFF}"/>
              </a:ext>
            </a:extLst>
          </p:cNvPr>
          <p:cNvSpPr>
            <a:spLocks noGrp="1"/>
          </p:cNvSpPr>
          <p:nvPr>
            <p:ph type="sldNum" sz="quarter" idx="10"/>
          </p:nvPr>
        </p:nvSpPr>
        <p:spPr/>
        <p:txBody>
          <a:bodyPr/>
          <a:lstStyle/>
          <a:p>
            <a:fld id="{6F4F6840-7419-A24A-A696-AF1A194E8719}" type="slidenum">
              <a:rPr lang="en-US" smtClean="0"/>
              <a:pPr/>
              <a:t>9</a:t>
            </a:fld>
            <a:endParaRPr lang="en-US" dirty="0"/>
          </a:p>
        </p:txBody>
      </p:sp>
      <p:sp>
        <p:nvSpPr>
          <p:cNvPr id="3" name="Footer Placeholder 2">
            <a:extLst>
              <a:ext uri="{FF2B5EF4-FFF2-40B4-BE49-F238E27FC236}">
                <a16:creationId xmlns:a16="http://schemas.microsoft.com/office/drawing/2014/main" id="{8BFE22B4-502A-D4D8-3176-AA5487A7F0B8}"/>
              </a:ext>
            </a:extLst>
          </p:cNvPr>
          <p:cNvSpPr>
            <a:spLocks noGrp="1"/>
          </p:cNvSpPr>
          <p:nvPr>
            <p:ph type="ftr" sz="quarter" idx="11"/>
          </p:nvPr>
        </p:nvSpPr>
        <p:spPr/>
        <p:txBody>
          <a:bodyPr/>
          <a:lstStyle/>
          <a:p>
            <a:r>
              <a:rPr lang="en-US"/>
              <a:t>TENANT RIGHTS &amp; RESOURCES</a:t>
            </a:r>
            <a:endParaRPr lang="en-US" dirty="0"/>
          </a:p>
        </p:txBody>
      </p:sp>
      <p:sp>
        <p:nvSpPr>
          <p:cNvPr id="4" name="Text Placeholder 3">
            <a:extLst>
              <a:ext uri="{FF2B5EF4-FFF2-40B4-BE49-F238E27FC236}">
                <a16:creationId xmlns:a16="http://schemas.microsoft.com/office/drawing/2014/main" id="{CF10D207-2B62-58A7-73D9-594A303E41D7}"/>
              </a:ext>
            </a:extLst>
          </p:cNvPr>
          <p:cNvSpPr>
            <a:spLocks noGrp="1"/>
          </p:cNvSpPr>
          <p:nvPr>
            <p:ph type="body" sz="quarter" idx="26"/>
          </p:nvPr>
        </p:nvSpPr>
        <p:spPr>
          <a:xfrm>
            <a:off x="4423201" y="311284"/>
            <a:ext cx="7104076" cy="838169"/>
          </a:xfrm>
        </p:spPr>
        <p:txBody>
          <a:bodyPr/>
          <a:lstStyle/>
          <a:p>
            <a:r>
              <a:rPr lang="en-US" dirty="0"/>
              <a:t>New loan source for NPO buying Mobile home parks</a:t>
            </a:r>
          </a:p>
        </p:txBody>
      </p:sp>
      <p:sp>
        <p:nvSpPr>
          <p:cNvPr id="5" name="Text Placeholder 4">
            <a:extLst>
              <a:ext uri="{FF2B5EF4-FFF2-40B4-BE49-F238E27FC236}">
                <a16:creationId xmlns:a16="http://schemas.microsoft.com/office/drawing/2014/main" id="{084D272D-9FB3-0914-0A0E-B1F342D1E3F2}"/>
              </a:ext>
            </a:extLst>
          </p:cNvPr>
          <p:cNvSpPr>
            <a:spLocks noGrp="1"/>
          </p:cNvSpPr>
          <p:nvPr>
            <p:ph type="body" sz="quarter" idx="27"/>
          </p:nvPr>
        </p:nvSpPr>
        <p:spPr/>
        <p:txBody>
          <a:bodyPr/>
          <a:lstStyle/>
          <a:p>
            <a:r>
              <a:rPr lang="en-US" dirty="0"/>
              <a:t>Pilot program - $5m</a:t>
            </a:r>
          </a:p>
        </p:txBody>
      </p:sp>
      <p:sp>
        <p:nvSpPr>
          <p:cNvPr id="6" name="Text Placeholder 5">
            <a:extLst>
              <a:ext uri="{FF2B5EF4-FFF2-40B4-BE49-F238E27FC236}">
                <a16:creationId xmlns:a16="http://schemas.microsoft.com/office/drawing/2014/main" id="{2CE67185-5201-4A04-B4A2-044C52DB3C9C}"/>
              </a:ext>
            </a:extLst>
          </p:cNvPr>
          <p:cNvSpPr>
            <a:spLocks noGrp="1"/>
          </p:cNvSpPr>
          <p:nvPr>
            <p:ph type="body" sz="quarter" idx="14"/>
          </p:nvPr>
        </p:nvSpPr>
        <p:spPr/>
        <p:txBody>
          <a:bodyPr/>
          <a:lstStyle/>
          <a:p>
            <a:r>
              <a:rPr lang="en-US" dirty="0"/>
              <a:t>DHCD TO ADMINISTER</a:t>
            </a:r>
          </a:p>
        </p:txBody>
      </p:sp>
      <p:sp>
        <p:nvSpPr>
          <p:cNvPr id="7" name="Text Placeholder 6">
            <a:extLst>
              <a:ext uri="{FF2B5EF4-FFF2-40B4-BE49-F238E27FC236}">
                <a16:creationId xmlns:a16="http://schemas.microsoft.com/office/drawing/2014/main" id="{97FFF13C-1C2C-9833-234A-82457A0B1B1F}"/>
              </a:ext>
            </a:extLst>
          </p:cNvPr>
          <p:cNvSpPr>
            <a:spLocks noGrp="1"/>
          </p:cNvSpPr>
          <p:nvPr>
            <p:ph type="body" sz="quarter" idx="15"/>
          </p:nvPr>
        </p:nvSpPr>
        <p:spPr/>
        <p:txBody>
          <a:bodyPr>
            <a:normAutofit lnSpcReduction="10000"/>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Low-interest loans (interest capped at rate for VHTF loans) for non-profit housing organizations to help fund purchases of manufactured home communities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Loans can also be accessed and used by associations of residents in manufactured home parks wishing to buy their community</a:t>
            </a:r>
          </a:p>
        </p:txBody>
      </p:sp>
    </p:spTree>
    <p:extLst>
      <p:ext uri="{BB962C8B-B14F-4D97-AF65-F5344CB8AC3E}">
        <p14:creationId xmlns:p14="http://schemas.microsoft.com/office/powerpoint/2010/main" val="2201578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9473</TotalTime>
  <Words>983</Words>
  <Application>Microsoft Office PowerPoint</Application>
  <PresentationFormat>Widescreen</PresentationFormat>
  <Paragraphs>124</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TisaSansPro</vt:lpstr>
      <vt:lpstr>Tisa Offc Serif Pro</vt: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Presentation By The Virginia Poverty Law Center</dc:title>
  <dc:creator>Microsoft Office User</dc:creator>
  <cp:lastModifiedBy>Christie Marra</cp:lastModifiedBy>
  <cp:revision>236</cp:revision>
  <cp:lastPrinted>2024-07-09T21:22:42Z</cp:lastPrinted>
  <dcterms:created xsi:type="dcterms:W3CDTF">2020-08-24T19:12:03Z</dcterms:created>
  <dcterms:modified xsi:type="dcterms:W3CDTF">2024-07-09T21:28:51Z</dcterms:modified>
</cp:coreProperties>
</file>